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7"/>
  </p:notesMasterIdLst>
  <p:sldIdLst>
    <p:sldId id="256" r:id="rId2"/>
    <p:sldId id="274" r:id="rId3"/>
    <p:sldId id="270" r:id="rId4"/>
    <p:sldId id="268" r:id="rId5"/>
    <p:sldId id="262" r:id="rId6"/>
    <p:sldId id="267" r:id="rId7"/>
    <p:sldId id="269" r:id="rId8"/>
    <p:sldId id="271" r:id="rId9"/>
    <p:sldId id="260" r:id="rId10"/>
    <p:sldId id="272" r:id="rId11"/>
    <p:sldId id="273" r:id="rId12"/>
    <p:sldId id="277" r:id="rId13"/>
    <p:sldId id="275" r:id="rId14"/>
    <p:sldId id="278" r:id="rId15"/>
    <p:sldId id="261" r:id="rId16"/>
    <p:sldId id="279" r:id="rId17"/>
    <p:sldId id="263" r:id="rId18"/>
    <p:sldId id="264" r:id="rId19"/>
    <p:sldId id="258" r:id="rId20"/>
    <p:sldId id="259" r:id="rId21"/>
    <p:sldId id="280" r:id="rId22"/>
    <p:sldId id="281" r:id="rId23"/>
    <p:sldId id="282" r:id="rId24"/>
    <p:sldId id="265"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0"/>
    <p:restoredTop sz="66874"/>
  </p:normalViewPr>
  <p:slideViewPr>
    <p:cSldViewPr snapToGrid="0" snapToObjects="1">
      <p:cViewPr>
        <p:scale>
          <a:sx n="117" d="100"/>
          <a:sy n="117" d="100"/>
        </p:scale>
        <p:origin x="9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www.covidexitstrategy.org</a:t>
            </a:r>
            <a:r>
              <a:rPr lang="en-US" dirty="0"/>
              <a:t>/</a:t>
            </a:r>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53289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13</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17</a:t>
            </a:fld>
            <a:endParaRPr lang="en-US"/>
          </a:p>
        </p:txBody>
      </p:sp>
    </p:spTree>
    <p:extLst>
      <p:ext uri="{BB962C8B-B14F-4D97-AF65-F5344CB8AC3E}">
        <p14:creationId xmlns:p14="http://schemas.microsoft.com/office/powerpoint/2010/main" val="3606493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18</a:t>
            </a:fld>
            <a:endParaRPr lang="en-US"/>
          </a:p>
        </p:txBody>
      </p:sp>
    </p:spTree>
    <p:extLst>
      <p:ext uri="{BB962C8B-B14F-4D97-AF65-F5344CB8AC3E}">
        <p14:creationId xmlns:p14="http://schemas.microsoft.com/office/powerpoint/2010/main" val="231497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a:t>
            </a:r>
            <a:r>
              <a:rPr lang="en-US" sz="1200" dirty="0" err="1"/>
              <a:t>LoD</a:t>
            </a:r>
            <a:r>
              <a:rPr lang="en-US" sz="1200" dirty="0"/>
              <a:t>) = constant at </a:t>
            </a:r>
            <a:r>
              <a:rPr lang="en-US" sz="1200" dirty="0" err="1"/>
              <a:t>experimentall</a:t>
            </a:r>
            <a:r>
              <a:rPr lang="en-US" sz="1200" dirty="0"/>
              <a:t>-derived value of 35)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 A</a:t>
            </a:r>
          </a:p>
          <a:p>
            <a:r>
              <a:rPr lang="en-US" sz="1200" kern="1200" dirty="0">
                <a:solidFill>
                  <a:schemeClr val="tx1"/>
                </a:solidFill>
                <a:effectLst/>
                <a:latin typeface="+mn-lt"/>
                <a:ea typeface="+mn-ea"/>
                <a:cs typeface="+mn-cs"/>
              </a:rPr>
              <a:t>COMPARING ACROSS PANELS (increasing proportion of samples with Ct values &gt; 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Increasing Ct means LESS viral load in a sample, so we expect that increasing Ct will make a test less sensitive (able to detect positive cases)</a:t>
            </a:r>
          </a:p>
          <a:p>
            <a:r>
              <a:rPr lang="en-US" sz="1200" kern="1200" dirty="0">
                <a:solidFill>
                  <a:schemeClr val="tx1"/>
                </a:solidFill>
                <a:effectLst/>
                <a:latin typeface="+mn-lt"/>
                <a:ea typeface="+mn-ea"/>
                <a:cs typeface="+mn-cs"/>
              </a:rPr>
              <a:t>UNCORRELATED DATA (dashed line): Increasing proportion of tested population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value  &gt;95%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-&gt; PPA decreases</a:t>
            </a:r>
          </a:p>
          <a:p>
            <a:r>
              <a:rPr lang="en-US" dirty="0"/>
              <a:t>CORRELATED DATA (solid line): </a:t>
            </a:r>
            <a:r>
              <a:rPr lang="en-US" sz="1200" kern="1200" dirty="0">
                <a:solidFill>
                  <a:schemeClr val="tx1"/>
                </a:solidFill>
                <a:effectLst/>
                <a:latin typeface="+mn-lt"/>
                <a:ea typeface="+mn-ea"/>
                <a:cs typeface="+mn-cs"/>
              </a:rPr>
              <a:t>Increasing proportion of tested population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value  &gt;95%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-&gt; PPA decreases</a:t>
            </a:r>
          </a:p>
          <a:p>
            <a:r>
              <a:rPr lang="en-US" sz="1200" kern="1200" dirty="0">
                <a:solidFill>
                  <a:schemeClr val="tx1"/>
                </a:solidFill>
                <a:effectLst/>
                <a:latin typeface="+mn-lt"/>
                <a:ea typeface="+mn-ea"/>
                <a:cs typeface="+mn-cs"/>
              </a:rPr>
              <a:t>Comparing uncorrelated and correlated: don’t have a consistent trend??</a:t>
            </a:r>
            <a:endParaRPr lang="en-US" dirty="0"/>
          </a:p>
          <a:p>
            <a:endParaRPr lang="en-US" dirty="0"/>
          </a:p>
          <a:p>
            <a:r>
              <a:rPr lang="en-US" dirty="0"/>
              <a:t>COMPARING line color (WITHIN A GIVEN PANEL) </a:t>
            </a:r>
          </a:p>
          <a:p>
            <a:r>
              <a:rPr lang="en-US" dirty="0"/>
              <a:t>At a given sensitivity and proportion of samples with Ct&gt;</a:t>
            </a:r>
            <a:r>
              <a:rPr lang="en-US" dirty="0" err="1"/>
              <a:t>LoD</a:t>
            </a:r>
            <a:r>
              <a:rPr lang="en-US" dirty="0"/>
              <a:t>, greater proportion of tests positive increases PPA</a:t>
            </a:r>
          </a:p>
          <a:p>
            <a:endParaRPr lang="en-US" dirty="0"/>
          </a:p>
          <a:p>
            <a:r>
              <a:rPr lang="en-US" dirty="0"/>
              <a:t>Effect of pool size: </a:t>
            </a:r>
            <a:r>
              <a:rPr lang="en-US" sz="1200" kern="1200" dirty="0">
                <a:solidFill>
                  <a:schemeClr val="tx1"/>
                </a:solidFill>
                <a:effectLst/>
                <a:latin typeface="+mn-lt"/>
                <a:ea typeface="+mn-ea"/>
                <a:cs typeface="+mn-cs"/>
              </a:rPr>
              <a:t>As prevalence increases, PPA can counterintuitively increase with larger pool sizes as there is a greater likelihood of having more than one positive sample in a given pool, which would be expected to increase PPA. At &gt;5% test positivity, expected PPA starts to increase at larger pool sizes as there is a greater likelihood of two positive samples being in the same pool. The baseline PPA (pool size of one) reflects the likelihood of obtaining the same individual result with repeat (non-pooled) testing</a:t>
            </a:r>
            <a:r>
              <a:rPr lang="en-US" dirty="0">
                <a:effectLst/>
              </a:rPr>
              <a:t> </a:t>
            </a: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19</a:t>
            </a:fld>
            <a:endParaRPr lang="en-US"/>
          </a:p>
        </p:txBody>
      </p:sp>
    </p:spTree>
    <p:extLst>
      <p:ext uri="{BB962C8B-B14F-4D97-AF65-F5344CB8AC3E}">
        <p14:creationId xmlns:p14="http://schemas.microsoft.com/office/powerpoint/2010/main" val="3070357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 constant)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Expected tests per sample using a 2-stage pooled testing design (if a group tests positive, every individual is re-tested)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Lower number of average tests per sample corresponds to higher testing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expected tests per sample is almost entirely determined by pool size and prevalence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Efficiency increases with decreasing proportion of tests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Efficiency slightly increases with increasing samples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above the </a:t>
            </a:r>
            <a:r>
              <a:rPr lang="en-US" sz="1200" kern="1200" dirty="0" err="1">
                <a:solidFill>
                  <a:schemeClr val="tx1"/>
                </a:solidFill>
                <a:effectLst/>
                <a:latin typeface="+mn-lt"/>
                <a:ea typeface="+mn-ea"/>
                <a:cs typeface="+mn-cs"/>
              </a:rPr>
              <a:t>LoD</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20</a:t>
            </a:fld>
            <a:endParaRPr lang="en-US"/>
          </a:p>
        </p:txBody>
      </p:sp>
    </p:spTree>
    <p:extLst>
      <p:ext uri="{BB962C8B-B14F-4D97-AF65-F5344CB8AC3E}">
        <p14:creationId xmlns:p14="http://schemas.microsoft.com/office/powerpoint/2010/main" val="335774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 constant)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Expected tests per sample using a 2-stage pooled testing design (if a group tests positive, every individual is re-tested)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Lower number of average tests per sample corresponds to higher testing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expected tests per sample is almost entirely determined by pool size and prevalence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Efficiency increases with decreasing proportion of tests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Efficiency slightly increases with increasing samples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above the </a:t>
            </a:r>
            <a:r>
              <a:rPr lang="en-US" sz="1200" kern="1200" dirty="0" err="1">
                <a:solidFill>
                  <a:schemeClr val="tx1"/>
                </a:solidFill>
                <a:effectLst/>
                <a:latin typeface="+mn-lt"/>
                <a:ea typeface="+mn-ea"/>
                <a:cs typeface="+mn-cs"/>
              </a:rPr>
              <a:t>LoD</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312101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1737306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86870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www.cnn.com</a:t>
            </a:r>
            <a:r>
              <a:rPr lang="en-US" dirty="0"/>
              <a:t>/2020/07/18/health/pool-testing-</a:t>
            </a:r>
            <a:r>
              <a:rPr lang="en-US" dirty="0" err="1"/>
              <a:t>fda</a:t>
            </a:r>
            <a:r>
              <a:rPr lang="en-US" dirty="0"/>
              <a:t>-authorization/</a:t>
            </a:r>
            <a:r>
              <a:rPr lang="en-US" dirty="0" err="1"/>
              <a:t>index.html</a:t>
            </a:r>
            <a:endParaRPr lang="en-US" dirty="0"/>
          </a:p>
          <a:p>
            <a:r>
              <a:rPr lang="en-US" dirty="0"/>
              <a:t>https://</a:t>
            </a:r>
            <a:r>
              <a:rPr lang="en-US" dirty="0" err="1"/>
              <a:t>www.bostonglobe.com</a:t>
            </a:r>
            <a:r>
              <a:rPr lang="en-US" dirty="0"/>
              <a:t>/2020/11/17/opinion/pooled-covid-19-testing-can-help-keep-kids-school/</a:t>
            </a:r>
          </a:p>
          <a:p>
            <a:r>
              <a:rPr lang="en-US" dirty="0"/>
              <a:t>https://</a:t>
            </a:r>
            <a:r>
              <a:rPr lang="en-US" dirty="0" err="1"/>
              <a:t>www.nature.com</a:t>
            </a:r>
            <a:r>
              <a:rPr lang="en-US" dirty="0"/>
              <a:t>/articles/d41586-020-02053-6</a:t>
            </a:r>
          </a:p>
          <a:p>
            <a:r>
              <a:rPr lang="en-US" dirty="0"/>
              <a:t>https://</a:t>
            </a:r>
            <a:r>
              <a:rPr lang="en-US" dirty="0" err="1"/>
              <a:t>med.stanford.edu</a:t>
            </a:r>
            <a:r>
              <a:rPr lang="en-US" dirty="0"/>
              <a:t>/news/all-news/2020/07/stanford-health-care-can-begin-pooled-testing-for-covid-19.html</a:t>
            </a:r>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1249244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2821846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5</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the samples mixed in a group are assumed to be independent and identically distributed Bernoulli random variables.</a:t>
            </a:r>
          </a:p>
          <a:p>
            <a:endParaRPr lang="en-US" dirty="0"/>
          </a:p>
          <a:p>
            <a:r>
              <a:rPr lang="en-US" dirty="0"/>
              <a:t>Decomposing this expectation, we have N/n pools to test in the first round and then n times the number of positive pools to test in the second round. The number of positive pools from the first round is a random variable and is distributed Binomial(N/n, q) with expectation q(N/n)</a:t>
            </a:r>
          </a:p>
          <a:p>
            <a:endParaRPr lang="en-US" dirty="0"/>
          </a:p>
          <a:p>
            <a:r>
              <a:rPr lang="en-US" dirty="0"/>
              <a:t>https://</a:t>
            </a:r>
            <a:r>
              <a:rPr lang="en-US" dirty="0" err="1"/>
              <a:t>idss.mit.edu</a:t>
            </a:r>
            <a:r>
              <a:rPr lang="en-US" dirty="0"/>
              <a:t>/wp-content/uploads/2020/04/04.28.2020pooled_testing.pdf</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355817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369294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test that registers a positive result after 12 rounds, for a CT value of 12, starts out with more than 10 million times as much viral genetic material as a sample with a CT value of 35)</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348487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https://</a:t>
            </a:r>
            <a:r>
              <a:rPr lang="en-US" dirty="0" err="1"/>
              <a:t>www.cambridge.org</a:t>
            </a:r>
            <a:r>
              <a:rPr lang="en-US" dirty="0"/>
              <a:t>/core/journals/epidemiology-and-infection/article/social-network-analysis-of-covid19-transmission-in-karnataka-india/EDFB0A9733D163B3ED7D4271B3C50C13</a:t>
            </a:r>
          </a:p>
          <a:p>
            <a:endParaRPr lang="en-US" dirty="0"/>
          </a:p>
          <a:p>
            <a:r>
              <a:rPr lang="en-US" dirty="0" err="1"/>
              <a:t>Decekert</a:t>
            </a:r>
            <a:r>
              <a:rPr lang="en-US" dirty="0"/>
              <a:t> et al. 2020- Comparing routine to context-sensitive pooling approaches: 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10</a:t>
            </a:fld>
            <a:endParaRPr lang="en-US"/>
          </a:p>
        </p:txBody>
      </p:sp>
    </p:spTree>
    <p:extLst>
      <p:ext uri="{BB962C8B-B14F-4D97-AF65-F5344CB8AC3E}">
        <p14:creationId xmlns:p14="http://schemas.microsoft.com/office/powerpoint/2010/main" val="399671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1249539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12/3/20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12/3/20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12/3/20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12/3/20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dirty="0">
                <a:solidFill>
                  <a:schemeClr val="tx1"/>
                </a:solidFill>
              </a:rPr>
              <a:t>Modeling Pooled-Testing with correlated samples</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695194" y="4483290"/>
            <a:ext cx="6801612" cy="1329208"/>
          </a:xfrm>
        </p:spPr>
        <p:txBody>
          <a:bodyPr>
            <a:normAutofit/>
          </a:bodyPr>
          <a:lstStyle/>
          <a:p>
            <a:r>
              <a:rPr lang="en-US" dirty="0"/>
              <a:t>Saskia </a:t>
            </a:r>
            <a:r>
              <a:rPr lang="en-US" dirty="0" err="1"/>
              <a:t>Comess</a:t>
            </a:r>
            <a:endParaRPr lang="en-US" dirty="0"/>
          </a:p>
          <a:p>
            <a:r>
              <a:rPr lang="en-US" dirty="0"/>
              <a:t>Collaboration with Claire </a:t>
            </a:r>
            <a:r>
              <a:rPr lang="en-US" dirty="0" err="1"/>
              <a:t>Donnat</a:t>
            </a:r>
            <a:endParaRPr lang="en-US" dirty="0"/>
          </a:p>
          <a:p>
            <a:r>
              <a:rPr lang="en-US" dirty="0"/>
              <a:t>Holmes Group Meeting, 4 December</a:t>
            </a:r>
          </a:p>
        </p:txBody>
      </p:sp>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ED1F-119A-7F40-B586-7C54CBC36F4D}"/>
              </a:ext>
            </a:extLst>
          </p:cNvPr>
          <p:cNvSpPr>
            <a:spLocks noGrp="1"/>
          </p:cNvSpPr>
          <p:nvPr>
            <p:ph type="title"/>
          </p:nvPr>
        </p:nvSpPr>
        <p:spPr>
          <a:xfrm>
            <a:off x="804672" y="964692"/>
            <a:ext cx="5894832" cy="1188720"/>
          </a:xfrm>
        </p:spPr>
        <p:txBody>
          <a:bodyPr>
            <a:normAutofit/>
          </a:bodyPr>
          <a:lstStyle/>
          <a:p>
            <a:r>
              <a:rPr lang="en-US" dirty="0"/>
              <a:t>Pooling strategy</a:t>
            </a:r>
          </a:p>
        </p:txBody>
      </p:sp>
      <p:sp>
        <p:nvSpPr>
          <p:cNvPr id="3" name="Content Placeholder 2">
            <a:extLst>
              <a:ext uri="{FF2B5EF4-FFF2-40B4-BE49-F238E27FC236}">
                <a16:creationId xmlns:a16="http://schemas.microsoft.com/office/drawing/2014/main" id="{E8D4C75E-C058-ED42-8C49-8CBB080A12A5}"/>
              </a:ext>
            </a:extLst>
          </p:cNvPr>
          <p:cNvSpPr>
            <a:spLocks noGrp="1"/>
          </p:cNvSpPr>
          <p:nvPr>
            <p:ph idx="1"/>
          </p:nvPr>
        </p:nvSpPr>
        <p:spPr>
          <a:xfrm>
            <a:off x="803243" y="2638043"/>
            <a:ext cx="5963317" cy="4007305"/>
          </a:xfrm>
        </p:spPr>
        <p:txBody>
          <a:bodyPr>
            <a:normAutofit/>
          </a:bodyPr>
          <a:lstStyle/>
          <a:p>
            <a:r>
              <a:rPr lang="en-US" dirty="0"/>
              <a:t>“Routine” approach:  first sample pools are assembled randomly in the laboratory for analysis</a:t>
            </a:r>
          </a:p>
          <a:p>
            <a:pPr lvl="1"/>
            <a:r>
              <a:rPr lang="en-US" dirty="0"/>
              <a:t>Assumes samples are independent! (# positives in a group has binomial distribution)</a:t>
            </a:r>
          </a:p>
          <a:p>
            <a:r>
              <a:rPr lang="en-US" dirty="0"/>
              <a:t>Valid for COVID-19? </a:t>
            </a:r>
          </a:p>
          <a:p>
            <a:pPr lvl="1"/>
            <a:r>
              <a:rPr lang="en-US" dirty="0"/>
              <a:t>Relations between individuals (families, office colleagues or neighbors, passengers on airplane) determine risk of infection</a:t>
            </a:r>
          </a:p>
          <a:p>
            <a:pPr lvl="1"/>
            <a:r>
              <a:rPr lang="en-US" dirty="0"/>
              <a:t>Could form homogeneous pools of correlated individuals</a:t>
            </a:r>
          </a:p>
        </p:txBody>
      </p:sp>
      <p:sp>
        <p:nvSpPr>
          <p:cNvPr id="71" name="Rectangle 7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flower&#10;&#10;Description automatically generated">
            <a:extLst>
              <a:ext uri="{FF2B5EF4-FFF2-40B4-BE49-F238E27FC236}">
                <a16:creationId xmlns:a16="http://schemas.microsoft.com/office/drawing/2014/main" id="{8107649B-8EC0-E84C-9533-F4225237F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7200240" y="1549482"/>
            <a:ext cx="4429456" cy="35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3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5F8A-188C-A846-BB83-8A0256BEFF2F}"/>
              </a:ext>
            </a:extLst>
          </p:cNvPr>
          <p:cNvSpPr>
            <a:spLocks noGrp="1"/>
          </p:cNvSpPr>
          <p:nvPr>
            <p:ph type="title"/>
          </p:nvPr>
        </p:nvSpPr>
        <p:spPr/>
        <p:txBody>
          <a:bodyPr/>
          <a:lstStyle/>
          <a:p>
            <a:r>
              <a:rPr lang="en-US" dirty="0"/>
              <a:t>Correlation in </a:t>
            </a:r>
            <a:r>
              <a:rPr lang="en-US" dirty="0" err="1"/>
              <a:t>ct</a:t>
            </a:r>
            <a:r>
              <a:rPr lang="en-US" dirty="0"/>
              <a:t>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45D2D56-558A-1941-85BE-2F4DBBC73AA5}"/>
                  </a:ext>
                </a:extLst>
              </p:cNvPr>
              <p:cNvSpPr>
                <a:spLocks noGrp="1"/>
              </p:cNvSpPr>
              <p:nvPr>
                <p:ph idx="1"/>
              </p:nvPr>
            </p:nvSpPr>
            <p:spPr/>
            <p:txBody>
              <a:bodyPr>
                <a:normAutofit/>
              </a:bodyPr>
              <a:lstStyle/>
              <a:p>
                <a:r>
                  <a:rPr lang="en-US" dirty="0"/>
                  <a:t>Objective: generate groups where C</a:t>
                </a:r>
                <a:r>
                  <a:rPr lang="en-US" baseline="-25000" dirty="0"/>
                  <a:t>t</a:t>
                </a:r>
                <a:r>
                  <a:rPr lang="en-US" dirty="0"/>
                  <a:t> values of individual samples are correlated</a:t>
                </a:r>
              </a:p>
              <a:p>
                <a:r>
                  <a:rPr lang="en-US" dirty="0"/>
                  <a:t>Method: (1) Groups of size G = 4, correlation between individuals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=0.8</m:t>
                    </m:r>
                  </m:oMath>
                </a14:m>
                <a:r>
                  <a:rPr lang="en-US" b="0" dirty="0">
                    <a:ea typeface="Cambria Math" panose="02040503050406030204" pitchFamily="18" charset="0"/>
                  </a:rPr>
                  <a:t> </a:t>
                </a:r>
              </a:p>
              <a:p>
                <a:pPr lvl="1"/>
                <a:r>
                  <a:rPr lang="en-US" dirty="0"/>
                  <a:t>(2) Simulate from a multivariate normal distribution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b="0" i="1" smtClean="0">
                        <a:latin typeface="Cambria Math" panose="02040503050406030204" pitchFamily="18" charset="0"/>
                        <a:ea typeface="Cambria Math" panose="02040503050406030204" pitchFamily="18" charset="0"/>
                      </a:rPr>
                      <m:t>=0, </m:t>
                    </m:r>
                    <m:r>
                      <a:rPr lang="en-US" i="1" smtClean="0">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=0.8</m:t>
                    </m:r>
                  </m:oMath>
                </a14:m>
                <a:r>
                  <a:rPr lang="en-US" dirty="0">
                    <a:ea typeface="Cambria Math" panose="02040503050406030204" pitchFamily="18" charset="0"/>
                  </a:rPr>
                  <a:t>)</a:t>
                </a:r>
              </a:p>
              <a:p>
                <a:pPr lvl="1"/>
                <a:r>
                  <a:rPr lang="en-US" dirty="0">
                    <a:ea typeface="Cambria Math" panose="02040503050406030204" pitchFamily="18" charset="0"/>
                  </a:rPr>
                  <a:t>(3) Apply inverse normal (generate p-values)</a:t>
                </a:r>
              </a:p>
              <a:p>
                <a:pPr lvl="1"/>
                <a:r>
                  <a:rPr lang="en-US" dirty="0">
                    <a:ea typeface="Cambria Math" panose="02040503050406030204" pitchFamily="18" charset="0"/>
                  </a:rPr>
                  <a:t>(4) Map back to distribution of interest (Weibull, with parameters </a:t>
                </a:r>
                <a:r>
                  <a:rPr lang="en-US" dirty="0"/>
                  <a:t>shape = 4.55, scale = 29.96)</a:t>
                </a:r>
              </a:p>
              <a:p>
                <a:pPr lvl="1"/>
                <a:r>
                  <a:rPr lang="en-US" dirty="0"/>
                  <a:t>Repeat (1) – (4) to generate enough data for x = 5,000 samples / experiments (1250 groups)</a:t>
                </a:r>
              </a:p>
              <a:p>
                <a:pPr lvl="1"/>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45D2D56-558A-1941-85BE-2F4DBBC73AA5}"/>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2364691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B7EB-575E-7D4B-8BA1-69DA4795FD08}"/>
              </a:ext>
            </a:extLst>
          </p:cNvPr>
          <p:cNvSpPr>
            <a:spLocks noGrp="1"/>
          </p:cNvSpPr>
          <p:nvPr>
            <p:ph type="title"/>
          </p:nvPr>
        </p:nvSpPr>
        <p:spPr/>
        <p:txBody>
          <a:bodyPr/>
          <a:lstStyle/>
          <a:p>
            <a:r>
              <a:rPr lang="en-US" dirty="0"/>
              <a:t>Experiments with </a:t>
            </a:r>
            <a:br>
              <a:rPr lang="en-US" dirty="0"/>
            </a:br>
            <a:r>
              <a:rPr lang="en-US" dirty="0"/>
              <a:t>correlated samples</a:t>
            </a:r>
          </a:p>
        </p:txBody>
      </p:sp>
      <p:sp>
        <p:nvSpPr>
          <p:cNvPr id="3" name="Content Placeholder 2">
            <a:extLst>
              <a:ext uri="{FF2B5EF4-FFF2-40B4-BE49-F238E27FC236}">
                <a16:creationId xmlns:a16="http://schemas.microsoft.com/office/drawing/2014/main" id="{24AB797E-5F14-C94C-B33E-ADF7641DACD9}"/>
              </a:ext>
            </a:extLst>
          </p:cNvPr>
          <p:cNvSpPr>
            <a:spLocks noGrp="1"/>
          </p:cNvSpPr>
          <p:nvPr>
            <p:ph idx="1"/>
          </p:nvPr>
        </p:nvSpPr>
        <p:spPr/>
        <p:txBody>
          <a:bodyPr/>
          <a:lstStyle/>
          <a:p>
            <a:pPr marL="342900" indent="-342900">
              <a:buFont typeface="+mj-lt"/>
              <a:buAutoNum type="arabicPeriod"/>
            </a:pPr>
            <a:r>
              <a:rPr lang="en-US" dirty="0"/>
              <a:t>Vary proportion of tests positive, pool size and percent of samples with Ct &gt; </a:t>
            </a:r>
            <a:r>
              <a:rPr lang="en-US" dirty="0" err="1"/>
              <a:t>LoD</a:t>
            </a:r>
            <a:r>
              <a:rPr lang="en-US" dirty="0"/>
              <a:t>, then compare average tests per sample and positive percent agreement</a:t>
            </a:r>
          </a:p>
          <a:p>
            <a:pPr marL="342900" indent="-342900">
              <a:buFont typeface="+mj-lt"/>
              <a:buAutoNum type="arabicPeriod"/>
            </a:pPr>
            <a:r>
              <a:rPr lang="en-US" dirty="0"/>
              <a:t>Vary correlation structure and sampling :</a:t>
            </a:r>
          </a:p>
          <a:p>
            <a:pPr marL="571500" lvl="1" indent="-342900">
              <a:buFont typeface="+mj-lt"/>
              <a:buAutoNum type="arabicPeriod"/>
            </a:pPr>
            <a:r>
              <a:rPr lang="en-US" dirty="0"/>
              <a:t>Sample correlated data uniformly (destroy correlation structure)</a:t>
            </a:r>
          </a:p>
          <a:p>
            <a:pPr marL="571500" lvl="1" indent="-342900">
              <a:buFont typeface="+mj-lt"/>
              <a:buAutoNum type="arabicPeriod"/>
            </a:pPr>
            <a:r>
              <a:rPr lang="en-US" dirty="0"/>
              <a:t>Sample by correlated data groups</a:t>
            </a:r>
          </a:p>
          <a:p>
            <a:pPr marL="800100" lvl="2" indent="-342900">
              <a:buFont typeface="+mj-lt"/>
              <a:buAutoNum type="arabicPeriod"/>
            </a:pPr>
            <a:r>
              <a:rPr lang="en-US" dirty="0"/>
              <a:t>Vary fraction of group sampled (fraction = 1, ¾, ½)</a:t>
            </a:r>
          </a:p>
          <a:p>
            <a:pPr marL="1028700" lvl="3" indent="-342900">
              <a:buFont typeface="+mj-lt"/>
              <a:buAutoNum type="arabicPeriod"/>
            </a:pPr>
            <a:r>
              <a:rPr lang="en-US" dirty="0"/>
              <a:t>Populate pools correlated data sampled by group (up to group size G), fill remaining spaces in pool with individuals sampled uniformly at random</a:t>
            </a:r>
          </a:p>
        </p:txBody>
      </p:sp>
    </p:spTree>
    <p:extLst>
      <p:ext uri="{BB962C8B-B14F-4D97-AF65-F5344CB8AC3E}">
        <p14:creationId xmlns:p14="http://schemas.microsoft.com/office/powerpoint/2010/main" val="264814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880E-8233-1F46-BA2A-253C3491EC73}"/>
              </a:ext>
            </a:extLst>
          </p:cNvPr>
          <p:cNvSpPr>
            <a:spLocks noGrp="1"/>
          </p:cNvSpPr>
          <p:nvPr>
            <p:ph type="title"/>
          </p:nvPr>
        </p:nvSpPr>
        <p:spPr>
          <a:xfrm>
            <a:off x="804672" y="442602"/>
            <a:ext cx="4486656" cy="1645920"/>
          </a:xfrm>
        </p:spPr>
        <p:txBody>
          <a:bodyPr vert="horz" lIns="274320" tIns="182880" rIns="274320" bIns="182880" rtlCol="0" anchor="ctr" anchorCtr="1">
            <a:normAutofit/>
          </a:bodyPr>
          <a:lstStyle/>
          <a:p>
            <a:r>
              <a:rPr lang="en-US" sz="2200" dirty="0"/>
              <a:t>Correlated Data sampled Uniformly vs Uncorrelated Data</a:t>
            </a:r>
          </a:p>
        </p:txBody>
      </p:sp>
      <p:sp>
        <p:nvSpPr>
          <p:cNvPr id="4" name="Content Placeholder 3">
            <a:extLst>
              <a:ext uri="{FF2B5EF4-FFF2-40B4-BE49-F238E27FC236}">
                <a16:creationId xmlns:a16="http://schemas.microsoft.com/office/drawing/2014/main" id="{4F844C1A-0BE9-5242-837C-037BB6299ADF}"/>
              </a:ext>
            </a:extLst>
          </p:cNvPr>
          <p:cNvSpPr>
            <a:spLocks noGrp="1"/>
          </p:cNvSpPr>
          <p:nvPr>
            <p:ph idx="1"/>
          </p:nvPr>
        </p:nvSpPr>
        <p:spPr>
          <a:xfrm>
            <a:off x="1056251" y="2347677"/>
            <a:ext cx="3798770" cy="1239894"/>
          </a:xfrm>
        </p:spPr>
        <p:txBody>
          <a:bodyPr vert="horz" lIns="91440" tIns="45720" rIns="91440" bIns="45720" rtlCol="0">
            <a:normAutofit/>
          </a:bodyPr>
          <a:lstStyle/>
          <a:p>
            <a:pPr marL="0" indent="0" algn="ctr">
              <a:buNone/>
            </a:pPr>
            <a:r>
              <a:rPr lang="en-US" b="1" dirty="0">
                <a:solidFill>
                  <a:schemeClr val="tx1">
                    <a:lumMod val="75000"/>
                    <a:lumOff val="25000"/>
                  </a:schemeClr>
                </a:solidFill>
              </a:rPr>
              <a:t>Expected PPA as function of pool size, proportion Ct &gt; </a:t>
            </a:r>
            <a:r>
              <a:rPr lang="en-US" b="1" dirty="0" err="1">
                <a:solidFill>
                  <a:schemeClr val="tx1">
                    <a:lumMod val="75000"/>
                    <a:lumOff val="25000"/>
                  </a:schemeClr>
                </a:solidFill>
              </a:rPr>
              <a:t>LoD</a:t>
            </a:r>
            <a:r>
              <a:rPr lang="en-US" b="1" dirty="0">
                <a:solidFill>
                  <a:schemeClr val="tx1">
                    <a:lumMod val="75000"/>
                    <a:lumOff val="25000"/>
                  </a:schemeClr>
                </a:solidFill>
              </a:rPr>
              <a:t>, proportion of tests positive</a:t>
            </a:r>
          </a:p>
          <a:p>
            <a:pPr marL="0" indent="0" algn="ctr">
              <a:buNone/>
            </a:pPr>
            <a:endParaRPr lang="en-US" dirty="0">
              <a:solidFill>
                <a:schemeClr val="tx1">
                  <a:lumMod val="75000"/>
                  <a:lumOff val="25000"/>
                </a:schemeClr>
              </a:solidFill>
            </a:endParaRPr>
          </a:p>
        </p:txBody>
      </p:sp>
      <p:sp>
        <p:nvSpPr>
          <p:cNvPr id="16" name="Rectangle 13">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929A0F7-02BE-8A40-8E6D-CDCEA0919DAF}"/>
              </a:ext>
            </a:extLst>
          </p:cNvPr>
          <p:cNvPicPr>
            <a:picLocks noChangeAspect="1"/>
          </p:cNvPicPr>
          <p:nvPr/>
        </p:nvPicPr>
        <p:blipFill>
          <a:blip r:embed="rId3"/>
          <a:stretch>
            <a:fillRect/>
          </a:stretch>
        </p:blipFill>
        <p:spPr>
          <a:xfrm>
            <a:off x="6876188" y="216437"/>
            <a:ext cx="4752394" cy="2970247"/>
          </a:xfrm>
          <a:prstGeom prst="rect">
            <a:avLst/>
          </a:prstGeom>
        </p:spPr>
      </p:pic>
      <p:pic>
        <p:nvPicPr>
          <p:cNvPr id="9" name="Picture 8">
            <a:extLst>
              <a:ext uri="{FF2B5EF4-FFF2-40B4-BE49-F238E27FC236}">
                <a16:creationId xmlns:a16="http://schemas.microsoft.com/office/drawing/2014/main" id="{F8AC9D5A-8790-3F48-86D4-9480405CB229}"/>
              </a:ext>
            </a:extLst>
          </p:cNvPr>
          <p:cNvPicPr>
            <a:picLocks noChangeAspect="1"/>
          </p:cNvPicPr>
          <p:nvPr/>
        </p:nvPicPr>
        <p:blipFill>
          <a:blip r:embed="rId4"/>
          <a:stretch>
            <a:fillRect/>
          </a:stretch>
        </p:blipFill>
        <p:spPr>
          <a:xfrm>
            <a:off x="7010179" y="3587571"/>
            <a:ext cx="4618403" cy="2886502"/>
          </a:xfrm>
          <a:prstGeom prst="rect">
            <a:avLst/>
          </a:prstGeom>
        </p:spPr>
      </p:pic>
      <p:sp>
        <p:nvSpPr>
          <p:cNvPr id="13" name="Content Placeholder 3">
            <a:extLst>
              <a:ext uri="{FF2B5EF4-FFF2-40B4-BE49-F238E27FC236}">
                <a16:creationId xmlns:a16="http://schemas.microsoft.com/office/drawing/2014/main" id="{EBCFC4A4-5C19-CA47-8113-04C1F3BBE11C}"/>
              </a:ext>
            </a:extLst>
          </p:cNvPr>
          <p:cNvSpPr txBox="1">
            <a:spLocks/>
          </p:cNvSpPr>
          <p:nvPr/>
        </p:nvSpPr>
        <p:spPr>
          <a:xfrm>
            <a:off x="696970" y="3620228"/>
            <a:ext cx="4702060" cy="23899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tx1">
                    <a:lumMod val="75000"/>
                    <a:lumOff val="25000"/>
                  </a:schemeClr>
                </a:solidFill>
              </a:rPr>
              <a:t>Results:</a:t>
            </a:r>
          </a:p>
          <a:p>
            <a:pPr marL="0" indent="0">
              <a:buNone/>
            </a:pPr>
            <a:r>
              <a:rPr lang="en-US" dirty="0">
                <a:solidFill>
                  <a:schemeClr val="tx1">
                    <a:lumMod val="75000"/>
                    <a:lumOff val="25000"/>
                  </a:schemeClr>
                </a:solidFill>
              </a:rPr>
              <a:t>- Increasing proportion Ct &gt;</a:t>
            </a:r>
            <a:r>
              <a:rPr lang="en-US" dirty="0" err="1">
                <a:solidFill>
                  <a:schemeClr val="tx1">
                    <a:lumMod val="75000"/>
                    <a:lumOff val="25000"/>
                  </a:schemeClr>
                </a:solidFill>
              </a:rPr>
              <a:t>LoD</a:t>
            </a:r>
            <a:r>
              <a:rPr lang="en-US" dirty="0">
                <a:solidFill>
                  <a:schemeClr val="tx1">
                    <a:lumMod val="75000"/>
                    <a:lumOff val="25000"/>
                  </a:schemeClr>
                </a:solidFill>
              </a:rPr>
              <a:t> </a:t>
            </a:r>
            <a:r>
              <a:rPr lang="en-US" dirty="0">
                <a:solidFill>
                  <a:schemeClr val="tx1">
                    <a:lumMod val="75000"/>
                    <a:lumOff val="25000"/>
                  </a:schemeClr>
                </a:solidFill>
                <a:sym typeface="Wingdings" pitchFamily="2" charset="2"/>
              </a:rPr>
              <a:t> </a:t>
            </a:r>
            <a:r>
              <a:rPr lang="en-US" dirty="0">
                <a:solidFill>
                  <a:schemeClr val="tx1">
                    <a:lumMod val="75000"/>
                    <a:lumOff val="25000"/>
                  </a:schemeClr>
                </a:solidFill>
              </a:rPr>
              <a:t>decreases PPA</a:t>
            </a:r>
          </a:p>
          <a:p>
            <a:pPr marL="0" indent="0">
              <a:buNone/>
            </a:pPr>
            <a:r>
              <a:rPr lang="en-US" dirty="0">
                <a:solidFill>
                  <a:schemeClr val="tx1">
                    <a:lumMod val="75000"/>
                    <a:lumOff val="25000"/>
                  </a:schemeClr>
                </a:solidFill>
              </a:rPr>
              <a:t>- Decreasing prop. positive </a:t>
            </a:r>
            <a:r>
              <a:rPr lang="en-US" dirty="0">
                <a:solidFill>
                  <a:schemeClr val="tx1">
                    <a:lumMod val="75000"/>
                    <a:lumOff val="25000"/>
                  </a:schemeClr>
                </a:solidFill>
                <a:sym typeface="Wingdings" pitchFamily="2" charset="2"/>
              </a:rPr>
              <a:t></a:t>
            </a:r>
            <a:r>
              <a:rPr lang="en-US" dirty="0">
                <a:solidFill>
                  <a:schemeClr val="tx1">
                    <a:lumMod val="75000"/>
                    <a:lumOff val="25000"/>
                  </a:schemeClr>
                </a:solidFill>
              </a:rPr>
              <a:t> decreases PPA</a:t>
            </a:r>
          </a:p>
          <a:p>
            <a:pPr marL="0" indent="0">
              <a:buNone/>
            </a:pPr>
            <a:r>
              <a:rPr lang="en-US" dirty="0">
                <a:solidFill>
                  <a:schemeClr val="tx1">
                    <a:lumMod val="75000"/>
                    <a:lumOff val="25000"/>
                  </a:schemeClr>
                </a:solidFill>
              </a:rPr>
              <a:t>- Increasing pool size </a:t>
            </a:r>
            <a:r>
              <a:rPr lang="en-US" dirty="0">
                <a:solidFill>
                  <a:schemeClr val="tx1">
                    <a:lumMod val="75000"/>
                    <a:lumOff val="25000"/>
                  </a:schemeClr>
                </a:solidFill>
                <a:sym typeface="Wingdings" pitchFamily="2" charset="2"/>
              </a:rPr>
              <a:t> decreases PPA at low prevalence, increases PPA at high prevalence</a:t>
            </a:r>
          </a:p>
          <a:p>
            <a:pPr marL="0" indent="0">
              <a:buNone/>
            </a:pPr>
            <a:r>
              <a:rPr lang="en-US" dirty="0">
                <a:solidFill>
                  <a:schemeClr val="tx1">
                    <a:lumMod val="75000"/>
                    <a:lumOff val="25000"/>
                  </a:schemeClr>
                </a:solidFill>
              </a:rPr>
              <a:t>- No difference between correlated data sampled uniformly and uncorrelated data</a:t>
            </a:r>
          </a:p>
        </p:txBody>
      </p:sp>
    </p:spTree>
    <p:extLst>
      <p:ext uri="{BB962C8B-B14F-4D97-AF65-F5344CB8AC3E}">
        <p14:creationId xmlns:p14="http://schemas.microsoft.com/office/powerpoint/2010/main" val="3349247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638044"/>
            <a:ext cx="7729728" cy="3815765"/>
          </a:xfrm>
        </p:spPr>
        <p:txBody>
          <a:bodyPr>
            <a:normAutofit/>
          </a:bodyPr>
          <a:lstStyle/>
          <a:p>
            <a:r>
              <a:rPr lang="en-US" dirty="0"/>
              <a:t>BACKGROUND:</a:t>
            </a:r>
          </a:p>
          <a:p>
            <a:pPr lvl="1"/>
            <a:r>
              <a:rPr lang="en-US" dirty="0"/>
              <a:t>Mass testing is needed control the COVID-19 outbreak, but testing resources are severely limited. Pooled testing can conserve resources and allow for testing of a larger number of individuals.</a:t>
            </a:r>
          </a:p>
          <a:p>
            <a:r>
              <a:rPr lang="en-US" dirty="0"/>
              <a:t>MOTIVATION:  </a:t>
            </a:r>
          </a:p>
          <a:p>
            <a:pPr lvl="1"/>
            <a:r>
              <a:rPr lang="en-US" dirty="0"/>
              <a:t>Pinsky lab at Stanford examined SARS-CoV-2 pooled testing performance under different conditions. Efficacy varies depending on the performance characteristics of the assay,  prevalence of infection, viral load distribution, and pooling size and strategy. </a:t>
            </a:r>
          </a:p>
          <a:p>
            <a:pPr lvl="1"/>
            <a:r>
              <a:rPr lang="en-US" dirty="0"/>
              <a:t>Assume all samples are independent, no correlation structure between individuals.</a:t>
            </a:r>
          </a:p>
          <a:p>
            <a:r>
              <a:rPr lang="en-US" dirty="0"/>
              <a:t>OBJECTIVE:</a:t>
            </a:r>
          </a:p>
          <a:p>
            <a:pPr lvl="1"/>
            <a:r>
              <a:rPr lang="en-US" dirty="0"/>
              <a:t>How does test sensitivity change when samples are correlated?</a:t>
            </a:r>
          </a:p>
          <a:p>
            <a:endParaRPr lang="en-US" dirty="0"/>
          </a:p>
        </p:txBody>
      </p:sp>
    </p:spTree>
    <p:extLst>
      <p:ext uri="{BB962C8B-B14F-4D97-AF65-F5344CB8AC3E}">
        <p14:creationId xmlns:p14="http://schemas.microsoft.com/office/powerpoint/2010/main" val="259636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A7B9F-BCD5-3F4C-9DA7-97ACDCA6ED24}"/>
              </a:ext>
            </a:extLst>
          </p:cNvPr>
          <p:cNvSpPr>
            <a:spLocks noGrp="1"/>
          </p:cNvSpPr>
          <p:nvPr>
            <p:ph type="title"/>
          </p:nvPr>
        </p:nvSpPr>
        <p:spPr>
          <a:xfrm>
            <a:off x="804674" y="434393"/>
            <a:ext cx="3044950" cy="1627792"/>
          </a:xfrm>
        </p:spPr>
        <p:txBody>
          <a:bodyPr vert="horz" lIns="274320" tIns="182880" rIns="274320" bIns="182880" rtlCol="0" anchor="ctr" anchorCtr="1">
            <a:normAutofit/>
          </a:bodyPr>
          <a:lstStyle/>
          <a:p>
            <a:r>
              <a:rPr lang="en-US" sz="1600" dirty="0"/>
              <a:t>Correlated Data sampled Uniformly vs Uncorrelated Data</a:t>
            </a:r>
            <a:endParaRPr lang="en-US" sz="1500" dirty="0"/>
          </a:p>
        </p:txBody>
      </p:sp>
      <p:pic>
        <p:nvPicPr>
          <p:cNvPr id="7" name="Content Placeholder 6">
            <a:extLst>
              <a:ext uri="{FF2B5EF4-FFF2-40B4-BE49-F238E27FC236}">
                <a16:creationId xmlns:a16="http://schemas.microsoft.com/office/drawing/2014/main" id="{47E7FB98-D7F0-D74D-96D2-18D6A25F27BF}"/>
              </a:ext>
            </a:extLst>
          </p:cNvPr>
          <p:cNvPicPr>
            <a:picLocks noGrp="1" noChangeAspect="1"/>
          </p:cNvPicPr>
          <p:nvPr>
            <p:ph idx="1"/>
          </p:nvPr>
        </p:nvPicPr>
        <p:blipFill>
          <a:blip r:embed="rId3"/>
          <a:stretch>
            <a:fillRect/>
          </a:stretch>
        </p:blipFill>
        <p:spPr>
          <a:xfrm>
            <a:off x="5294376" y="1316164"/>
            <a:ext cx="6257544" cy="3910965"/>
          </a:xfrm>
          <a:prstGeom prst="rect">
            <a:avLst/>
          </a:prstGeom>
        </p:spPr>
      </p:pic>
      <p:sp>
        <p:nvSpPr>
          <p:cNvPr id="11" name="Content Placeholder 3">
            <a:extLst>
              <a:ext uri="{FF2B5EF4-FFF2-40B4-BE49-F238E27FC236}">
                <a16:creationId xmlns:a16="http://schemas.microsoft.com/office/drawing/2014/main" id="{6705D587-B163-124C-9378-B0A8C5747C9E}"/>
              </a:ext>
            </a:extLst>
          </p:cNvPr>
          <p:cNvSpPr txBox="1">
            <a:spLocks/>
          </p:cNvSpPr>
          <p:nvPr/>
        </p:nvSpPr>
        <p:spPr>
          <a:xfrm>
            <a:off x="263328" y="2358005"/>
            <a:ext cx="3798770" cy="12398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ctr"/>
            <a:r>
              <a:rPr lang="en-US" b="1" dirty="0">
                <a:solidFill>
                  <a:schemeClr val="tx1">
                    <a:lumMod val="75000"/>
                    <a:lumOff val="25000"/>
                  </a:schemeClr>
                </a:solidFill>
              </a:rPr>
              <a:t>Testing efficiency as function of pool size, proportion Ct&gt;</a:t>
            </a:r>
            <a:r>
              <a:rPr lang="en-US" b="1" dirty="0" err="1">
                <a:solidFill>
                  <a:schemeClr val="tx1">
                    <a:lumMod val="75000"/>
                    <a:lumOff val="25000"/>
                  </a:schemeClr>
                </a:solidFill>
              </a:rPr>
              <a:t>LoD</a:t>
            </a:r>
            <a:r>
              <a:rPr lang="en-US" b="1" dirty="0">
                <a:solidFill>
                  <a:schemeClr val="tx1">
                    <a:lumMod val="75000"/>
                    <a:lumOff val="25000"/>
                  </a:schemeClr>
                </a:solidFill>
              </a:rPr>
              <a:t>, proportion of tests positive</a:t>
            </a:r>
          </a:p>
          <a:p>
            <a:pPr marL="0" indent="0" algn="ctr">
              <a:buFont typeface="Arial" panose="020B0604020202020204" pitchFamily="34" charset="0"/>
              <a:buNone/>
            </a:pPr>
            <a:endParaRPr lang="en-US" b="1" dirty="0">
              <a:solidFill>
                <a:schemeClr val="tx1">
                  <a:lumMod val="75000"/>
                  <a:lumOff val="25000"/>
                </a:schemeClr>
              </a:solidFill>
            </a:endParaRPr>
          </a:p>
        </p:txBody>
      </p:sp>
      <p:sp>
        <p:nvSpPr>
          <p:cNvPr id="13" name="Content Placeholder 3">
            <a:extLst>
              <a:ext uri="{FF2B5EF4-FFF2-40B4-BE49-F238E27FC236}">
                <a16:creationId xmlns:a16="http://schemas.microsoft.com/office/drawing/2014/main" id="{D6F22DD2-F5EE-DD4A-898F-FE9AF1E0FCEC}"/>
              </a:ext>
            </a:extLst>
          </p:cNvPr>
          <p:cNvSpPr txBox="1">
            <a:spLocks/>
          </p:cNvSpPr>
          <p:nvPr/>
        </p:nvSpPr>
        <p:spPr>
          <a:xfrm>
            <a:off x="526655" y="3675908"/>
            <a:ext cx="3798770" cy="23899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tx1">
                    <a:lumMod val="75000"/>
                    <a:lumOff val="25000"/>
                  </a:schemeClr>
                </a:solidFill>
              </a:rPr>
              <a:t>Results:</a:t>
            </a:r>
          </a:p>
          <a:p>
            <a:pPr marL="0" indent="0">
              <a:buNone/>
            </a:pPr>
            <a:r>
              <a:rPr lang="en-US" dirty="0">
                <a:solidFill>
                  <a:schemeClr val="tx1">
                    <a:lumMod val="75000"/>
                    <a:lumOff val="25000"/>
                  </a:schemeClr>
                </a:solidFill>
              </a:rPr>
              <a:t>- Decreasing prop. Positive (prevalence) </a:t>
            </a:r>
            <a:r>
              <a:rPr lang="en-US" dirty="0">
                <a:solidFill>
                  <a:schemeClr val="tx1">
                    <a:lumMod val="75000"/>
                    <a:lumOff val="25000"/>
                  </a:schemeClr>
                </a:solidFill>
                <a:sym typeface="Wingdings" pitchFamily="2" charset="2"/>
              </a:rPr>
              <a:t> increasing efficiency </a:t>
            </a: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 No difference between correlated data sampled uniformly and uncorrelated data</a:t>
            </a:r>
          </a:p>
        </p:txBody>
      </p:sp>
    </p:spTree>
    <p:extLst>
      <p:ext uri="{BB962C8B-B14F-4D97-AF65-F5344CB8AC3E}">
        <p14:creationId xmlns:p14="http://schemas.microsoft.com/office/powerpoint/2010/main" val="3577100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A7B9F-BCD5-3F4C-9DA7-97ACDCA6ED24}"/>
              </a:ext>
            </a:extLst>
          </p:cNvPr>
          <p:cNvSpPr>
            <a:spLocks noGrp="1"/>
          </p:cNvSpPr>
          <p:nvPr>
            <p:ph type="title"/>
          </p:nvPr>
        </p:nvSpPr>
        <p:spPr>
          <a:xfrm>
            <a:off x="585061" y="455000"/>
            <a:ext cx="3681958" cy="1728044"/>
          </a:xfrm>
          <a:noFill/>
          <a:ln>
            <a:solidFill>
              <a:schemeClr val="bg1"/>
            </a:solidFill>
          </a:ln>
        </p:spPr>
        <p:txBody>
          <a:bodyPr vert="horz" wrap="square" lIns="182880" tIns="182880" rIns="182880" bIns="182880" rtlCol="0" anchor="ctr" anchorCtr="1">
            <a:normAutofit/>
          </a:bodyPr>
          <a:lstStyle/>
          <a:p>
            <a:r>
              <a:rPr lang="en-US" sz="2000">
                <a:solidFill>
                  <a:schemeClr val="bg1"/>
                </a:solidFill>
              </a:rPr>
              <a:t>Correlated Data sampled by group vs Uncorrelated Data</a:t>
            </a:r>
            <a:endParaRPr lang="en-US" sz="2000" dirty="0">
              <a:solidFill>
                <a:schemeClr val="bg1"/>
              </a:solidFill>
            </a:endParaRPr>
          </a:p>
        </p:txBody>
      </p:sp>
      <p:sp>
        <p:nvSpPr>
          <p:cNvPr id="11" name="Content Placeholder 3">
            <a:extLst>
              <a:ext uri="{FF2B5EF4-FFF2-40B4-BE49-F238E27FC236}">
                <a16:creationId xmlns:a16="http://schemas.microsoft.com/office/drawing/2014/main" id="{6705D587-B163-124C-9378-B0A8C5747C9E}"/>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bg1"/>
                </a:solidFill>
              </a:rPr>
              <a:t>Expected PPA</a:t>
            </a:r>
          </a:p>
        </p:txBody>
      </p:sp>
      <p:sp>
        <p:nvSpPr>
          <p:cNvPr id="13" name="Content Placeholder 3">
            <a:extLst>
              <a:ext uri="{FF2B5EF4-FFF2-40B4-BE49-F238E27FC236}">
                <a16:creationId xmlns:a16="http://schemas.microsoft.com/office/drawing/2014/main" id="{D6F22DD2-F5EE-DD4A-898F-FE9AF1E0FCEC}"/>
              </a:ext>
            </a:extLst>
          </p:cNvPr>
          <p:cNvSpPr txBox="1">
            <a:spLocks/>
          </p:cNvSpPr>
          <p:nvPr/>
        </p:nvSpPr>
        <p:spPr>
          <a:xfrm>
            <a:off x="526655" y="3675908"/>
            <a:ext cx="3798770" cy="238990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bg1"/>
                </a:solidFill>
              </a:rPr>
              <a:t>Overall trends:</a:t>
            </a:r>
          </a:p>
          <a:p>
            <a:pPr marL="0" indent="0">
              <a:buNone/>
            </a:pPr>
            <a:r>
              <a:rPr lang="en-US" dirty="0">
                <a:solidFill>
                  <a:schemeClr val="bg1"/>
                </a:solidFill>
              </a:rPr>
              <a:t>- Increasing Ct </a:t>
            </a:r>
            <a:r>
              <a:rPr lang="en-US" dirty="0">
                <a:solidFill>
                  <a:schemeClr val="bg1"/>
                </a:solidFill>
                <a:sym typeface="Wingdings" pitchFamily="2" charset="2"/>
              </a:rPr>
              <a:t> </a:t>
            </a:r>
            <a:r>
              <a:rPr lang="en-US" dirty="0">
                <a:solidFill>
                  <a:schemeClr val="bg1"/>
                </a:solidFill>
              </a:rPr>
              <a:t>decreases PPA</a:t>
            </a:r>
          </a:p>
          <a:p>
            <a:pPr marL="0" indent="0">
              <a:buNone/>
            </a:pPr>
            <a:r>
              <a:rPr lang="en-US" dirty="0">
                <a:solidFill>
                  <a:schemeClr val="bg1"/>
                </a:solidFill>
              </a:rPr>
              <a:t>- Decreasing prop. positive </a:t>
            </a:r>
            <a:r>
              <a:rPr lang="en-US" dirty="0">
                <a:solidFill>
                  <a:schemeClr val="bg1"/>
                </a:solidFill>
                <a:sym typeface="Wingdings" pitchFamily="2" charset="2"/>
              </a:rPr>
              <a:t></a:t>
            </a:r>
            <a:r>
              <a:rPr lang="en-US" dirty="0">
                <a:solidFill>
                  <a:schemeClr val="bg1"/>
                </a:solidFill>
              </a:rPr>
              <a:t> decreases PPA</a:t>
            </a:r>
          </a:p>
          <a:p>
            <a:pPr marL="0" indent="0">
              <a:buNone/>
            </a:pPr>
            <a:r>
              <a:rPr lang="en-US" dirty="0">
                <a:solidFill>
                  <a:schemeClr val="bg1"/>
                </a:solidFill>
              </a:rPr>
              <a:t>- Increasing pool size </a:t>
            </a:r>
            <a:r>
              <a:rPr lang="en-US" dirty="0">
                <a:solidFill>
                  <a:schemeClr val="bg1"/>
                </a:solidFill>
                <a:sym typeface="Wingdings" pitchFamily="2" charset="2"/>
              </a:rPr>
              <a:t> decreases PPA at low prevalence, increases PPA at high prevalence</a:t>
            </a:r>
          </a:p>
          <a:p>
            <a:pPr marL="0" indent="0">
              <a:buNone/>
            </a:pPr>
            <a:r>
              <a:rPr lang="en-US" dirty="0">
                <a:solidFill>
                  <a:schemeClr val="bg1"/>
                </a:solidFill>
              </a:rPr>
              <a:t>- No difference between correlated data sampled uniformly and uncorrelated data</a:t>
            </a:r>
          </a:p>
        </p:txBody>
      </p:sp>
      <p:pic>
        <p:nvPicPr>
          <p:cNvPr id="6" name="Content Placeholder 5">
            <a:extLst>
              <a:ext uri="{FF2B5EF4-FFF2-40B4-BE49-F238E27FC236}">
                <a16:creationId xmlns:a16="http://schemas.microsoft.com/office/drawing/2014/main" id="{98550395-5FF7-8C4E-8AF4-3A269F713499}"/>
              </a:ext>
            </a:extLst>
          </p:cNvPr>
          <p:cNvPicPr>
            <a:picLocks noGrp="1" noChangeAspect="1"/>
          </p:cNvPicPr>
          <p:nvPr>
            <p:ph idx="1"/>
          </p:nvPr>
        </p:nvPicPr>
        <p:blipFill>
          <a:blip r:embed="rId3"/>
          <a:stretch>
            <a:fillRect/>
          </a:stretch>
        </p:blipFill>
        <p:spPr>
          <a:xfrm>
            <a:off x="4818938" y="152729"/>
            <a:ext cx="4963160" cy="3101975"/>
          </a:xfrm>
        </p:spPr>
      </p:pic>
      <p:pic>
        <p:nvPicPr>
          <p:cNvPr id="9" name="Picture 8">
            <a:extLst>
              <a:ext uri="{FF2B5EF4-FFF2-40B4-BE49-F238E27FC236}">
                <a16:creationId xmlns:a16="http://schemas.microsoft.com/office/drawing/2014/main" id="{272E910A-2F08-6140-8310-B02C8B2A9285}"/>
              </a:ext>
            </a:extLst>
          </p:cNvPr>
          <p:cNvPicPr>
            <a:picLocks noChangeAspect="1"/>
          </p:cNvPicPr>
          <p:nvPr/>
        </p:nvPicPr>
        <p:blipFill>
          <a:blip r:embed="rId4"/>
          <a:stretch>
            <a:fillRect/>
          </a:stretch>
        </p:blipFill>
        <p:spPr>
          <a:xfrm>
            <a:off x="6615653" y="3309257"/>
            <a:ext cx="5433622" cy="3396014"/>
          </a:xfrm>
          <a:prstGeom prst="rect">
            <a:avLst/>
          </a:prstGeom>
        </p:spPr>
      </p:pic>
      <p:sp>
        <p:nvSpPr>
          <p:cNvPr id="21" name="TextBox 20">
            <a:extLst>
              <a:ext uri="{FF2B5EF4-FFF2-40B4-BE49-F238E27FC236}">
                <a16:creationId xmlns:a16="http://schemas.microsoft.com/office/drawing/2014/main" id="{036678D1-D82F-5140-89C3-5A83C1E1D5E3}"/>
              </a:ext>
            </a:extLst>
          </p:cNvPr>
          <p:cNvSpPr txBox="1"/>
          <p:nvPr/>
        </p:nvSpPr>
        <p:spPr>
          <a:xfrm>
            <a:off x="9946740" y="826553"/>
            <a:ext cx="2045546" cy="1754326"/>
          </a:xfrm>
          <a:prstGeom prst="rect">
            <a:avLst/>
          </a:prstGeom>
          <a:noFill/>
        </p:spPr>
        <p:txBody>
          <a:bodyPr wrap="square" rtlCol="0">
            <a:spAutoFit/>
          </a:bodyPr>
          <a:lstStyle/>
          <a:p>
            <a:r>
              <a:rPr lang="en-US" dirty="0"/>
              <a:t>Correlated vs. uncorrelated: large pool size, high prevalence </a:t>
            </a:r>
            <a:r>
              <a:rPr lang="en-US" dirty="0">
                <a:sym typeface="Wingdings" pitchFamily="2" charset="2"/>
              </a:rPr>
              <a:t> higher PPA than uncorrelated</a:t>
            </a:r>
            <a:endParaRPr lang="en-US" dirty="0"/>
          </a:p>
        </p:txBody>
      </p:sp>
    </p:spTree>
    <p:extLst>
      <p:ext uri="{BB962C8B-B14F-4D97-AF65-F5344CB8AC3E}">
        <p14:creationId xmlns:p14="http://schemas.microsoft.com/office/powerpoint/2010/main" val="231687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DF7B-11C8-434C-854D-717ABFD5EB7F}"/>
              </a:ext>
            </a:extLst>
          </p:cNvPr>
          <p:cNvSpPr>
            <a:spLocks noGrp="1"/>
          </p:cNvSpPr>
          <p:nvPr>
            <p:ph type="title"/>
          </p:nvPr>
        </p:nvSpPr>
        <p:spPr/>
        <p:txBody>
          <a:bodyPr/>
          <a:lstStyle/>
          <a:p>
            <a:r>
              <a:rPr lang="en-US" dirty="0"/>
              <a:t>Simulating sampling from a network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70B65C-201A-C84A-A617-0E2F976BB2AF}"/>
                  </a:ext>
                </a:extLst>
              </p:cNvPr>
              <p:cNvSpPr>
                <a:spLocks noGrp="1"/>
              </p:cNvSpPr>
              <p:nvPr>
                <p:ph idx="1"/>
              </p:nvPr>
            </p:nvSpPr>
            <p:spPr/>
            <p:txBody>
              <a:bodyPr/>
              <a:lstStyle/>
              <a:p>
                <a:r>
                  <a:rPr lang="en-US" dirty="0">
                    <a:solidFill>
                      <a:schemeClr val="tx1">
                        <a:lumMod val="75000"/>
                        <a:lumOff val="25000"/>
                      </a:schemeClr>
                    </a:solidFill>
                  </a:rPr>
                  <a:t>Recall- Calculate PPA, average expected tests per sample and </a:t>
                </a:r>
                <a:r>
                  <a:rPr lang="en-US" b="1" dirty="0">
                    <a:solidFill>
                      <a:schemeClr val="tx1">
                        <a:lumMod val="75000"/>
                        <a:lumOff val="25000"/>
                      </a:schemeClr>
                    </a:solidFill>
                  </a:rPr>
                  <a:t>weight results by the probability of observing a given pool combination with </a:t>
                </a:r>
                <a:r>
                  <a:rPr lang="en-US" b="1" i="1" dirty="0" err="1">
                    <a:solidFill>
                      <a:schemeClr val="tx1">
                        <a:lumMod val="75000"/>
                        <a:lumOff val="25000"/>
                      </a:schemeClr>
                    </a:solidFill>
                  </a:rPr>
                  <a:t>i</a:t>
                </a:r>
                <a:r>
                  <a:rPr lang="en-US" b="1" i="1" dirty="0">
                    <a:solidFill>
                      <a:schemeClr val="tx1">
                        <a:lumMod val="75000"/>
                        <a:lumOff val="25000"/>
                      </a:schemeClr>
                    </a:solidFill>
                  </a:rPr>
                  <a:t> </a:t>
                </a:r>
                <a:r>
                  <a:rPr lang="en-US" b="1" dirty="0">
                    <a:solidFill>
                      <a:schemeClr val="tx1">
                        <a:lumMod val="75000"/>
                        <a:lumOff val="25000"/>
                      </a:schemeClr>
                    </a:solidFill>
                  </a:rPr>
                  <a:t>individual positive samples (from 1 to </a:t>
                </a:r>
                <a:r>
                  <a:rPr lang="en-US" b="1" i="1" dirty="0" err="1">
                    <a:solidFill>
                      <a:schemeClr val="tx1">
                        <a:lumMod val="75000"/>
                        <a:lumOff val="25000"/>
                      </a:schemeClr>
                    </a:solidFill>
                  </a:rPr>
                  <a:t>group_size</a:t>
                </a:r>
                <a:r>
                  <a:rPr lang="en-US" b="1" dirty="0">
                    <a:solidFill>
                      <a:schemeClr val="tx1">
                        <a:lumMod val="75000"/>
                        <a:lumOff val="25000"/>
                      </a:schemeClr>
                    </a:solidFill>
                  </a:rPr>
                  <a:t>) using a</a:t>
                </a:r>
                <a:r>
                  <a:rPr lang="en-US" b="1" dirty="0"/>
                  <a:t> </a:t>
                </a:r>
                <a:r>
                  <a:rPr lang="en-US" b="1" dirty="0">
                    <a:solidFill>
                      <a:schemeClr val="accent3"/>
                    </a:solidFill>
                  </a:rPr>
                  <a:t>binomial distribution</a:t>
                </a:r>
                <a:r>
                  <a:rPr lang="en-US" dirty="0">
                    <a:solidFill>
                      <a:schemeClr val="accent3"/>
                    </a:solidFill>
                  </a:rPr>
                  <a:t> </a:t>
                </a:r>
              </a:p>
              <a:p>
                <a:r>
                  <a:rPr lang="en-US" dirty="0">
                    <a:solidFill>
                      <a:schemeClr val="tx1">
                        <a:lumMod val="75000"/>
                        <a:lumOff val="25000"/>
                      </a:schemeClr>
                    </a:solidFill>
                  </a:rPr>
                  <a:t>If samples are correlated, no longer want to weight by binomial distribution</a:t>
                </a:r>
              </a:p>
              <a:p>
                <a:r>
                  <a:rPr lang="en-US" dirty="0">
                    <a:solidFill>
                      <a:schemeClr val="tx1">
                        <a:lumMod val="75000"/>
                        <a:lumOff val="25000"/>
                      </a:schemeClr>
                    </a:solidFill>
                  </a:rPr>
                  <a:t>By simulation, calculate P( # positive = k | pool size = K, prevalence) for </a:t>
                </a:r>
                <a14:m>
                  <m:oMath xmlns:m="http://schemas.openxmlformats.org/officeDocument/2006/math">
                    <m:r>
                      <a:rPr lang="en-US" b="0" i="1" smtClean="0">
                        <a:solidFill>
                          <a:schemeClr val="tx1">
                            <a:lumMod val="75000"/>
                            <a:lumOff val="25000"/>
                          </a:schemeClr>
                        </a:solidFill>
                        <a:latin typeface="Cambria Math" panose="02040503050406030204" pitchFamily="18" charset="0"/>
                      </a:rPr>
                      <m:t>𝐾</m:t>
                    </m:r>
                    <m:r>
                      <a:rPr lang="en-US" b="0" i="1" smtClean="0">
                        <a:solidFill>
                          <a:schemeClr val="tx1">
                            <a:lumMod val="75000"/>
                            <a:lumOff val="25000"/>
                          </a:schemeClr>
                        </a:solidFill>
                        <a:latin typeface="Cambria Math" panose="02040503050406030204" pitchFamily="18" charset="0"/>
                      </a:rPr>
                      <m:t> ∈</m:t>
                    </m:r>
                    <m:d>
                      <m:dPr>
                        <m:ctrlPr>
                          <a:rPr lang="en-US"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rPr>
                          <m:t>1, 20</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d>
                      <m:dPr>
                        <m:ctrlPr>
                          <a:rPr lang="en-US"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rPr>
                          <m:t>1, 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𝐾</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𝑝𝑟𝑒𝑣</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∈(0.001,  0.01,  0.03,  0.05,  0.1,  0.15)</m:t>
                    </m:r>
                  </m:oMath>
                </a14:m>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p:sp>
            <p:nvSpPr>
              <p:cNvPr id="3" name="Content Placeholder 2">
                <a:extLst>
                  <a:ext uri="{FF2B5EF4-FFF2-40B4-BE49-F238E27FC236}">
                    <a16:creationId xmlns:a16="http://schemas.microsoft.com/office/drawing/2014/main" id="{1D70B65C-201A-C84A-A617-0E2F976BB2AF}"/>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3260819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1EEC-C5C0-5447-AA3F-3B3133BB67D0}"/>
              </a:ext>
            </a:extLst>
          </p:cNvPr>
          <p:cNvSpPr>
            <a:spLocks noGrp="1"/>
          </p:cNvSpPr>
          <p:nvPr>
            <p:ph type="title"/>
          </p:nvPr>
        </p:nvSpPr>
        <p:spPr/>
        <p:txBody>
          <a:bodyPr/>
          <a:lstStyle/>
          <a:p>
            <a:r>
              <a:rPr lang="en-US" dirty="0"/>
              <a:t>Simulating sampling from a network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23683F-FD4B-CE45-A7E5-EA78D0E73CC1}"/>
                  </a:ext>
                </a:extLst>
              </p:cNvPr>
              <p:cNvSpPr>
                <a:spLocks noGrp="1"/>
              </p:cNvSpPr>
              <p:nvPr>
                <p:ph idx="1"/>
              </p:nvPr>
            </p:nvSpPr>
            <p:spPr>
              <a:xfrm>
                <a:off x="2231136" y="2638044"/>
                <a:ext cx="6771012" cy="3936927"/>
              </a:xfrm>
            </p:spPr>
            <p:txBody>
              <a:bodyPr>
                <a:normAutofit/>
              </a:bodyPr>
              <a:lstStyle/>
              <a:p>
                <a:r>
                  <a:rPr lang="en-US" dirty="0"/>
                  <a:t>Fully connected network of size </a:t>
                </a:r>
                <a:r>
                  <a:rPr lang="en-US" i="1" dirty="0"/>
                  <a:t>N</a:t>
                </a:r>
              </a:p>
              <a:p>
                <a:r>
                  <a:rPr lang="en-US" dirty="0"/>
                  <a:t>Generate random transmission probabilities all edges</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2 </m:t>
                        </m:r>
                      </m:sup>
                    </m:sSup>
                  </m:oMath>
                </a14:m>
                <a:r>
                  <a:rPr lang="en-US" dirty="0"/>
                  <a:t>uniformly distributed values from .1 to 0.9</a:t>
                </a:r>
              </a:p>
              <a:p>
                <a:pPr lvl="1"/>
                <a:r>
                  <a:rPr lang="en-US" dirty="0"/>
                  <a:t>Convert to symmetric matrix: Sigma = 0.5 * (Sigma + t(Sigma))</a:t>
                </a:r>
              </a:p>
              <a:p>
                <a:r>
                  <a:rPr lang="en-US" dirty="0"/>
                  <a:t>Each individual’s risk (</a:t>
                </a:r>
                <a:r>
                  <a:rPr lang="en-US" i="1" dirty="0" err="1"/>
                  <a:t>risk_prob</a:t>
                </a:r>
                <a:r>
                  <a:rPr lang="en-US" dirty="0"/>
                  <a:t>) of becoming infected from outside network is a multiple (1, 2, …) of the prevalence in the population</a:t>
                </a:r>
              </a:p>
              <a:p>
                <a:r>
                  <a:rPr lang="en-US" dirty="0"/>
                  <a:t>Bernoulli to decide if someone is infected </a:t>
                </a:r>
              </a:p>
              <a:p>
                <a:pPr lvl="1"/>
                <a:r>
                  <a:rPr lang="en-US" dirty="0"/>
                  <a:t> </a:t>
                </a:r>
                <a14:m>
                  <m:oMath xmlns:m="http://schemas.openxmlformats.org/officeDocument/2006/math">
                    <m:r>
                      <a:rPr lang="en-US" b="0" i="1" smtClean="0">
                        <a:latin typeface="Cambria Math" panose="02040503050406030204" pitchFamily="18" charset="0"/>
                      </a:rPr>
                      <m:t>𝐵𝑒𝑟𝑛𝑜𝑢𝑙𝑙𝑖</m:t>
                    </m:r>
                    <m:r>
                      <a:rPr lang="en-US" b="0" i="1" smtClean="0">
                        <a:latin typeface="Cambria Math" panose="02040503050406030204" pitchFamily="18" charset="0"/>
                      </a:rPr>
                      <m:t>(1−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𝑟𝑖𝑠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𝑝𝑟𝑜𝑏</m:t>
                            </m:r>
                          </m:sub>
                        </m:sSub>
                        <m:r>
                          <a:rPr lang="en-US" b="0" i="1" smtClean="0">
                            <a:latin typeface="Cambria Math" panose="02040503050406030204" pitchFamily="18" charset="0"/>
                          </a:rPr>
                          <m:t>)))</m:t>
                        </m:r>
                      </m:e>
                    </m:nary>
                  </m:oMath>
                </a14:m>
                <a:endParaRPr lang="en-US" dirty="0"/>
              </a:p>
              <a:p>
                <a:r>
                  <a:rPr lang="en-US" dirty="0"/>
                  <a:t>Transmit infection: select infector individual by drawing from multinomial distribution, propagate infection based on transmission probabilities specified in Sigma</a:t>
                </a:r>
              </a:p>
            </p:txBody>
          </p:sp>
        </mc:Choice>
        <mc:Fallback>
          <p:sp>
            <p:nvSpPr>
              <p:cNvPr id="3" name="Content Placeholder 2">
                <a:extLst>
                  <a:ext uri="{FF2B5EF4-FFF2-40B4-BE49-F238E27FC236}">
                    <a16:creationId xmlns:a16="http://schemas.microsoft.com/office/drawing/2014/main" id="{E123683F-FD4B-CE45-A7E5-EA78D0E73CC1}"/>
                  </a:ext>
                </a:extLst>
              </p:cNvPr>
              <p:cNvSpPr>
                <a:spLocks noGrp="1" noRot="1" noChangeAspect="1" noMove="1" noResize="1" noEditPoints="1" noAdjustHandles="1" noChangeArrowheads="1" noChangeShapeType="1" noTextEdit="1"/>
              </p:cNvSpPr>
              <p:nvPr>
                <p:ph idx="1"/>
              </p:nvPr>
            </p:nvSpPr>
            <p:spPr>
              <a:xfrm>
                <a:off x="2231136" y="2638044"/>
                <a:ext cx="6771012" cy="3936927"/>
              </a:xfrm>
              <a:blipFill>
                <a:blip r:embed="rId3"/>
                <a:stretch>
                  <a:fillRect l="-562" t="-643" b="-2251"/>
                </a:stretch>
              </a:blipFill>
            </p:spPr>
            <p:txBody>
              <a:bodyPr/>
              <a:lstStyle/>
              <a:p>
                <a:r>
                  <a:rPr lang="en-US">
                    <a:noFill/>
                  </a:rPr>
                  <a:t> </a:t>
                </a:r>
              </a:p>
            </p:txBody>
          </p:sp>
        </mc:Fallback>
      </mc:AlternateContent>
      <p:pic>
        <p:nvPicPr>
          <p:cNvPr id="4" name="Picture 3" descr="A picture containing sitting, table, photo, wooden&#10;&#10;Description automatically generated">
            <a:extLst>
              <a:ext uri="{FF2B5EF4-FFF2-40B4-BE49-F238E27FC236}">
                <a16:creationId xmlns:a16="http://schemas.microsoft.com/office/drawing/2014/main" id="{F131C110-72FE-1B49-9015-348FA44A4B0C}"/>
              </a:ext>
            </a:extLst>
          </p:cNvPr>
          <p:cNvPicPr>
            <a:picLocks noChangeAspect="1"/>
          </p:cNvPicPr>
          <p:nvPr/>
        </p:nvPicPr>
        <p:blipFill rotWithShape="1">
          <a:blip r:embed="rId4"/>
          <a:srcRect l="11608" r="15325" b="8492"/>
          <a:stretch/>
        </p:blipFill>
        <p:spPr>
          <a:xfrm>
            <a:off x="9154886" y="3323844"/>
            <a:ext cx="2571649" cy="2350008"/>
          </a:xfrm>
          <a:prstGeom prst="rect">
            <a:avLst/>
          </a:prstGeom>
        </p:spPr>
      </p:pic>
    </p:spTree>
    <p:extLst>
      <p:ext uri="{BB962C8B-B14F-4D97-AF65-F5344CB8AC3E}">
        <p14:creationId xmlns:p14="http://schemas.microsoft.com/office/powerpoint/2010/main" val="1835350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Next steps</a:t>
            </a:r>
          </a:p>
        </p:txBody>
      </p:sp>
      <p:sp>
        <p:nvSpPr>
          <p:cNvPr id="3" name="Content Placeholder 2">
            <a:extLst>
              <a:ext uri="{FF2B5EF4-FFF2-40B4-BE49-F238E27FC236}">
                <a16:creationId xmlns:a16="http://schemas.microsoft.com/office/drawing/2014/main" id="{89ACE23B-AF7F-8342-8541-14AC866A6342}"/>
              </a:ext>
            </a:extLst>
          </p:cNvPr>
          <p:cNvSpPr>
            <a:spLocks noGrp="1"/>
          </p:cNvSpPr>
          <p:nvPr>
            <p:ph idx="1"/>
          </p:nvPr>
        </p:nvSpPr>
        <p:spPr>
          <a:xfrm>
            <a:off x="5591695" y="1402080"/>
            <a:ext cx="5320696" cy="4053840"/>
          </a:xfrm>
        </p:spPr>
        <p:txBody>
          <a:bodyPr anchor="ctr">
            <a:normAutofit/>
          </a:bodyPr>
          <a:lstStyle/>
          <a:p>
            <a:r>
              <a:rPr lang="en-US" dirty="0"/>
              <a:t>Recalculate PPA and average expected tests per sample using </a:t>
            </a:r>
            <a:r>
              <a:rPr lang="en-US"/>
              <a:t>P( # positive = k | pool size = K, prevalence) determined via simulation for correlated data</a:t>
            </a:r>
          </a:p>
          <a:p>
            <a:endParaRPr lang="en-US" dirty="0"/>
          </a:p>
        </p:txBody>
      </p:sp>
    </p:spTree>
    <p:extLst>
      <p:ext uri="{BB962C8B-B14F-4D97-AF65-F5344CB8AC3E}">
        <p14:creationId xmlns:p14="http://schemas.microsoft.com/office/powerpoint/2010/main" val="1477853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5445496" y="978776"/>
            <a:ext cx="5925310" cy="1174991"/>
          </a:xfrm>
        </p:spPr>
        <p:txBody>
          <a:bodyPr>
            <a:normAutofit/>
          </a:bodyPr>
          <a:lstStyle/>
          <a:p>
            <a:r>
              <a:rPr lang="en-US" sz="2400" dirty="0"/>
              <a:t>acknowledgements</a:t>
            </a:r>
          </a:p>
        </p:txBody>
      </p:sp>
      <p:pic>
        <p:nvPicPr>
          <p:cNvPr id="4" name="Picture 3" descr="A close up of a toy&#10;&#10;Description automatically generated">
            <a:extLst>
              <a:ext uri="{FF2B5EF4-FFF2-40B4-BE49-F238E27FC236}">
                <a16:creationId xmlns:a16="http://schemas.microsoft.com/office/drawing/2014/main" id="{B57B0999-12FC-FF4D-8AA0-C00161E8E931}"/>
              </a:ext>
            </a:extLst>
          </p:cNvPr>
          <p:cNvPicPr>
            <a:picLocks noChangeAspect="1"/>
          </p:cNvPicPr>
          <p:nvPr/>
        </p:nvPicPr>
        <p:blipFill rotWithShape="1">
          <a:blip r:embed="rId2"/>
          <a:srcRect t="9134" b="318"/>
          <a:stretch/>
        </p:blipFill>
        <p:spPr>
          <a:xfrm rot="5400000">
            <a:off x="-1100327" y="1100327"/>
            <a:ext cx="6858000" cy="4657345"/>
          </a:xfrm>
          <a:prstGeom prst="rect">
            <a:avLst/>
          </a:prstGeom>
        </p:spPr>
      </p:pic>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5445496" y="2640692"/>
            <a:ext cx="5925310" cy="3255252"/>
          </a:xfrm>
        </p:spPr>
        <p:txBody>
          <a:bodyPr>
            <a:normAutofit/>
          </a:bodyPr>
          <a:lstStyle/>
          <a:p>
            <a:r>
              <a:rPr lang="en-US" dirty="0"/>
              <a:t>Pinsky Lab: Hannah Wang, MD; Catherine A. Hogan, MD, MSc; Benjamin A. Pinsky, MD, PhD </a:t>
            </a:r>
          </a:p>
          <a:p>
            <a:r>
              <a:rPr lang="en-US" dirty="0"/>
              <a:t>Holmes Group: Claire </a:t>
            </a:r>
            <a:r>
              <a:rPr lang="en-US" dirty="0" err="1"/>
              <a:t>Donnat</a:t>
            </a:r>
            <a:r>
              <a:rPr lang="en-US" dirty="0"/>
              <a:t>, Susan Holmes</a:t>
            </a:r>
          </a:p>
        </p:txBody>
      </p:sp>
    </p:spTree>
    <p:extLst>
      <p:ext uri="{BB962C8B-B14F-4D97-AF65-F5344CB8AC3E}">
        <p14:creationId xmlns:p14="http://schemas.microsoft.com/office/powerpoint/2010/main" val="3301712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F86-364D-B24F-8F7A-3687903F730A}"/>
              </a:ext>
            </a:extLst>
          </p:cNvPr>
          <p:cNvSpPr>
            <a:spLocks noGrp="1"/>
          </p:cNvSpPr>
          <p:nvPr>
            <p:ph type="title"/>
          </p:nvPr>
        </p:nvSpPr>
        <p:spPr/>
        <p:txBody>
          <a:bodyPr/>
          <a:lstStyle/>
          <a:p>
            <a:endParaRPr lang="en-US" dirty="0"/>
          </a:p>
        </p:txBody>
      </p:sp>
      <p:pic>
        <p:nvPicPr>
          <p:cNvPr id="5" name="Content Placeholder 4" descr="Chart&#10;&#10;Description automatically generated">
            <a:extLst>
              <a:ext uri="{FF2B5EF4-FFF2-40B4-BE49-F238E27FC236}">
                <a16:creationId xmlns:a16="http://schemas.microsoft.com/office/drawing/2014/main" id="{2E48EE03-824E-844D-A9BB-5AE6CDD4244A}"/>
              </a:ext>
            </a:extLst>
          </p:cNvPr>
          <p:cNvPicPr>
            <a:picLocks noGrp="1" noChangeAspect="1"/>
          </p:cNvPicPr>
          <p:nvPr>
            <p:ph idx="1"/>
          </p:nvPr>
        </p:nvPicPr>
        <p:blipFill>
          <a:blip r:embed="rId3"/>
          <a:stretch>
            <a:fillRect/>
          </a:stretch>
        </p:blipFill>
        <p:spPr>
          <a:xfrm>
            <a:off x="1378862" y="182422"/>
            <a:ext cx="9434275" cy="6493156"/>
          </a:xfrm>
        </p:spPr>
      </p:pic>
    </p:spTree>
    <p:extLst>
      <p:ext uri="{BB962C8B-B14F-4D97-AF65-F5344CB8AC3E}">
        <p14:creationId xmlns:p14="http://schemas.microsoft.com/office/powerpoint/2010/main" val="194312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256-1989-CF48-A60C-8F820F37419A}"/>
              </a:ext>
            </a:extLst>
          </p:cNvPr>
          <p:cNvSpPr>
            <a:spLocks noGrp="1"/>
          </p:cNvSpPr>
          <p:nvPr>
            <p:ph type="title"/>
          </p:nvPr>
        </p:nvSpPr>
        <p:spPr>
          <a:xfrm>
            <a:off x="2231136" y="233916"/>
            <a:ext cx="7729728" cy="2094614"/>
          </a:xfrm>
        </p:spPr>
        <p:txBody>
          <a:bodyPr>
            <a:normAutofit/>
          </a:bodyPr>
          <a:lstStyle/>
          <a:p>
            <a:r>
              <a:rPr lang="en-US" dirty="0"/>
              <a:t>Nonpartisan report warns of COVID-19 testing shortages in over half US states, territories </a:t>
            </a:r>
            <a:br>
              <a:rPr lang="en-US" dirty="0"/>
            </a:br>
            <a:r>
              <a:rPr lang="en-US" dirty="0"/>
              <a:t>[ABC News, </a:t>
            </a:r>
            <a:r>
              <a:rPr lang="en-US" dirty="0" err="1"/>
              <a:t>nov.</a:t>
            </a:r>
            <a:r>
              <a:rPr lang="en-US" dirty="0"/>
              <a:t> 2020]</a:t>
            </a:r>
          </a:p>
        </p:txBody>
      </p:sp>
      <p:sp>
        <p:nvSpPr>
          <p:cNvPr id="3" name="Content Placeholder 2">
            <a:extLst>
              <a:ext uri="{FF2B5EF4-FFF2-40B4-BE49-F238E27FC236}">
                <a16:creationId xmlns:a16="http://schemas.microsoft.com/office/drawing/2014/main" id="{92A2FCB1-0265-0C4C-90A6-97EB26B514F1}"/>
              </a:ext>
            </a:extLst>
          </p:cNvPr>
          <p:cNvSpPr>
            <a:spLocks noGrp="1"/>
          </p:cNvSpPr>
          <p:nvPr>
            <p:ph idx="1"/>
          </p:nvPr>
        </p:nvSpPr>
        <p:spPr>
          <a:xfrm>
            <a:off x="6790660" y="2831180"/>
            <a:ext cx="5401340" cy="934495"/>
          </a:xfrm>
        </p:spPr>
        <p:txBody>
          <a:bodyPr>
            <a:normAutofit fontScale="92500" lnSpcReduction="10000"/>
          </a:bodyPr>
          <a:lstStyle/>
          <a:p>
            <a:pPr marL="0" indent="0" algn="ctr">
              <a:buNone/>
            </a:pPr>
            <a:r>
              <a:rPr lang="en-US" b="1" dirty="0">
                <a:latin typeface="American Typewriter" panose="02090604020004020304" pitchFamily="18" charset="77"/>
              </a:rPr>
              <a:t>FDA issues first emergency use authorization for Covid-19 pool testing </a:t>
            </a:r>
          </a:p>
          <a:p>
            <a:pPr marL="0" indent="0" algn="ctr">
              <a:buNone/>
            </a:pPr>
            <a:r>
              <a:rPr lang="en-US" dirty="0">
                <a:latin typeface="American Typewriter" panose="02090604020004020304" pitchFamily="18" charset="77"/>
              </a:rPr>
              <a:t>[CNN, July, 2020]</a:t>
            </a:r>
          </a:p>
          <a:p>
            <a:endParaRPr lang="en-US" dirty="0"/>
          </a:p>
        </p:txBody>
      </p:sp>
      <p:sp>
        <p:nvSpPr>
          <p:cNvPr id="4" name="Rectangle 3">
            <a:extLst>
              <a:ext uri="{FF2B5EF4-FFF2-40B4-BE49-F238E27FC236}">
                <a16:creationId xmlns:a16="http://schemas.microsoft.com/office/drawing/2014/main" id="{1D68EB1C-64CF-D04D-9012-A2B419133C7E}"/>
              </a:ext>
            </a:extLst>
          </p:cNvPr>
          <p:cNvSpPr/>
          <p:nvPr/>
        </p:nvSpPr>
        <p:spPr>
          <a:xfrm>
            <a:off x="-99237" y="2595211"/>
            <a:ext cx="6096000" cy="1200329"/>
          </a:xfrm>
          <a:prstGeom prst="rect">
            <a:avLst/>
          </a:prstGeom>
        </p:spPr>
        <p:txBody>
          <a:bodyPr>
            <a:spAutoFit/>
          </a:bodyPr>
          <a:lstStyle/>
          <a:p>
            <a:pPr algn="ctr" fontAlgn="base"/>
            <a:r>
              <a:rPr lang="en-US" sz="2400" dirty="0">
                <a:solidFill>
                  <a:srgbClr val="333333"/>
                </a:solidFill>
                <a:latin typeface="Gotham SSm"/>
              </a:rPr>
              <a:t>A Rush On Coronavirus Testing Strains Laboratories, Drives Supply Shortages </a:t>
            </a:r>
          </a:p>
          <a:p>
            <a:pPr algn="ctr" fontAlgn="base"/>
            <a:r>
              <a:rPr lang="en-US" sz="2400" dirty="0">
                <a:solidFill>
                  <a:srgbClr val="333333"/>
                </a:solidFill>
                <a:latin typeface="Gotham SSm"/>
              </a:rPr>
              <a:t>[NPR, Nov. 2020]</a:t>
            </a:r>
            <a:endParaRPr lang="en-US" sz="2400" b="0" i="0" dirty="0">
              <a:solidFill>
                <a:srgbClr val="333333"/>
              </a:solidFill>
              <a:effectLst/>
              <a:latin typeface="Gotham SSm"/>
            </a:endParaRPr>
          </a:p>
        </p:txBody>
      </p:sp>
      <p:pic>
        <p:nvPicPr>
          <p:cNvPr id="5" name="Picture 4">
            <a:extLst>
              <a:ext uri="{FF2B5EF4-FFF2-40B4-BE49-F238E27FC236}">
                <a16:creationId xmlns:a16="http://schemas.microsoft.com/office/drawing/2014/main" id="{724E2D92-5293-B94D-94B9-2D31507966CF}"/>
              </a:ext>
            </a:extLst>
          </p:cNvPr>
          <p:cNvPicPr>
            <a:picLocks noChangeAspect="1"/>
          </p:cNvPicPr>
          <p:nvPr/>
        </p:nvPicPr>
        <p:blipFill>
          <a:blip r:embed="rId3"/>
          <a:stretch>
            <a:fillRect/>
          </a:stretch>
        </p:blipFill>
        <p:spPr>
          <a:xfrm>
            <a:off x="213578" y="3765674"/>
            <a:ext cx="5478272" cy="3081528"/>
          </a:xfrm>
          <a:prstGeom prst="rect">
            <a:avLst/>
          </a:prstGeom>
        </p:spPr>
      </p:pic>
      <p:sp>
        <p:nvSpPr>
          <p:cNvPr id="6" name="Rectangle 5">
            <a:extLst>
              <a:ext uri="{FF2B5EF4-FFF2-40B4-BE49-F238E27FC236}">
                <a16:creationId xmlns:a16="http://schemas.microsoft.com/office/drawing/2014/main" id="{3E335787-6889-6648-9700-43C90E9B037F}"/>
              </a:ext>
            </a:extLst>
          </p:cNvPr>
          <p:cNvSpPr/>
          <p:nvPr/>
        </p:nvSpPr>
        <p:spPr>
          <a:xfrm>
            <a:off x="5467752" y="4349652"/>
            <a:ext cx="5641921" cy="646331"/>
          </a:xfrm>
          <a:prstGeom prst="rect">
            <a:avLst/>
          </a:prstGeom>
        </p:spPr>
        <p:txBody>
          <a:bodyPr wrap="square">
            <a:spAutoFit/>
          </a:bodyPr>
          <a:lstStyle/>
          <a:p>
            <a:pPr algn="ctr"/>
            <a:r>
              <a:rPr lang="en-US" b="1" dirty="0">
                <a:solidFill>
                  <a:srgbClr val="222222"/>
                </a:solidFill>
                <a:latin typeface="Harding"/>
              </a:rPr>
              <a:t>The mathematical strategy that could transform coronavirus testing [Nature, July 2020]</a:t>
            </a:r>
            <a:endParaRPr lang="en-US" b="1" i="0" dirty="0">
              <a:solidFill>
                <a:srgbClr val="222222"/>
              </a:solidFill>
              <a:effectLst/>
              <a:latin typeface="Harding"/>
            </a:endParaRPr>
          </a:p>
        </p:txBody>
      </p:sp>
      <p:sp>
        <p:nvSpPr>
          <p:cNvPr id="7" name="Rectangle 6">
            <a:extLst>
              <a:ext uri="{FF2B5EF4-FFF2-40B4-BE49-F238E27FC236}">
                <a16:creationId xmlns:a16="http://schemas.microsoft.com/office/drawing/2014/main" id="{8CF712EF-598C-454A-95DE-0B559D3551DE}"/>
              </a:ext>
            </a:extLst>
          </p:cNvPr>
          <p:cNvSpPr/>
          <p:nvPr/>
        </p:nvSpPr>
        <p:spPr>
          <a:xfrm>
            <a:off x="6947532" y="5599684"/>
            <a:ext cx="5470370" cy="646331"/>
          </a:xfrm>
          <a:prstGeom prst="rect">
            <a:avLst/>
          </a:prstGeom>
        </p:spPr>
        <p:txBody>
          <a:bodyPr wrap="square">
            <a:spAutoFit/>
          </a:bodyPr>
          <a:lstStyle/>
          <a:p>
            <a:pPr algn="ctr"/>
            <a:r>
              <a:rPr lang="en-US" dirty="0">
                <a:solidFill>
                  <a:srgbClr val="8C1515"/>
                </a:solidFill>
                <a:latin typeface="Source Sans Pro" panose="020B0503030403020204" pitchFamily="34" charset="0"/>
              </a:rPr>
              <a:t>Stanford Health Care can begin pooled testing for COVID-19 [Stanford News, July 2020]</a:t>
            </a:r>
            <a:endParaRPr lang="en-US" b="0" i="0" dirty="0">
              <a:solidFill>
                <a:srgbClr val="8C1515"/>
              </a:solidFill>
              <a:effectLst/>
              <a:latin typeface="Source Sans Pro" panose="020B0503030403020204" pitchFamily="34" charset="0"/>
            </a:endParaRPr>
          </a:p>
        </p:txBody>
      </p:sp>
    </p:spTree>
    <p:extLst>
      <p:ext uri="{BB962C8B-B14F-4D97-AF65-F5344CB8AC3E}">
        <p14:creationId xmlns:p14="http://schemas.microsoft.com/office/powerpoint/2010/main" val="415036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p:txBody>
          <a:bodyPr/>
          <a:lstStyle/>
          <a:p>
            <a:r>
              <a:rPr lang="en-US" dirty="0"/>
              <a:t>considerations</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2231136" y="2638044"/>
            <a:ext cx="7729728" cy="3954142"/>
          </a:xfrm>
        </p:spPr>
        <p:txBody>
          <a:bodyPr>
            <a:normAutofit/>
          </a:bodyPr>
          <a:lstStyle/>
          <a:p>
            <a:r>
              <a:rPr lang="en-US" dirty="0"/>
              <a:t>Advantages: potentially allows labs to test more samples using fewer materials; reduce number of tests needed to screen more individuals</a:t>
            </a:r>
          </a:p>
          <a:p>
            <a:r>
              <a:rPr lang="en-US" dirty="0"/>
              <a:t>Caveats / Limitations: </a:t>
            </a:r>
          </a:p>
          <a:p>
            <a:pPr lvl="1"/>
            <a:r>
              <a:rPr lang="en-US" dirty="0">
                <a:sym typeface="Wingdings" pitchFamily="2" charset="2"/>
              </a:rPr>
              <a:t>DISEASE PREVALENCE</a:t>
            </a:r>
          </a:p>
          <a:p>
            <a:pPr lvl="1"/>
            <a:r>
              <a:rPr lang="en-US" dirty="0"/>
              <a:t>DILUTION &amp; ANALYTIC SENSITIVITY</a:t>
            </a:r>
          </a:p>
          <a:p>
            <a:pPr lvl="1"/>
            <a:r>
              <a:rPr lang="en-US" dirty="0"/>
              <a:t>POOLING STRATEGY, OPTIMAL POOL SIZE</a:t>
            </a:r>
          </a:p>
          <a:p>
            <a:endParaRPr lang="en-US" dirty="0"/>
          </a:p>
        </p:txBody>
      </p:sp>
    </p:spTree>
    <p:extLst>
      <p:ext uri="{BB962C8B-B14F-4D97-AF65-F5344CB8AC3E}">
        <p14:creationId xmlns:p14="http://schemas.microsoft.com/office/powerpoint/2010/main" val="4791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B27-6E23-784C-A3CF-12C60EBD1325}"/>
              </a:ext>
            </a:extLst>
          </p:cNvPr>
          <p:cNvSpPr>
            <a:spLocks noGrp="1"/>
          </p:cNvSpPr>
          <p:nvPr>
            <p:ph type="title"/>
          </p:nvPr>
        </p:nvSpPr>
        <p:spPr/>
        <p:txBody>
          <a:bodyPr/>
          <a:lstStyle/>
          <a:p>
            <a:r>
              <a:rPr lang="en-US" dirty="0"/>
              <a:t>Efficiency: Homogenous population, independent samples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FBF20F-C4C4-AB4A-A6F6-63296FB0652B}"/>
                  </a:ext>
                </a:extLst>
              </p:cNvPr>
              <p:cNvSpPr>
                <a:spLocks noGrp="1"/>
              </p:cNvSpPr>
              <p:nvPr>
                <p:ph idx="1"/>
              </p:nvPr>
            </p:nvSpPr>
            <p:spPr>
              <a:xfrm>
                <a:off x="338540" y="2627411"/>
                <a:ext cx="7338167" cy="389034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individual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samples</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m:t>
                      </m:r>
                      <m:r>
                        <m:rPr>
                          <m:nor/>
                        </m:rPr>
                        <a:rPr lang="en-US">
                          <a:latin typeface="Cambria Math" panose="02040503050406030204" pitchFamily="18" charset="0"/>
                        </a:rPr>
                        <m:t>pool</m:t>
                      </m:r>
                      <m:r>
                        <m:rPr>
                          <m:nor/>
                        </m:rPr>
                        <a:rPr lang="en-US">
                          <a:latin typeface="Cambria Math" panose="02040503050406030204" pitchFamily="18" charset="0"/>
                        </a:rPr>
                        <m:t> </m:t>
                      </m:r>
                      <m:r>
                        <m:rPr>
                          <m:nor/>
                        </m:rPr>
                        <a:rPr lang="en-US">
                          <a:latin typeface="Cambria Math" panose="02040503050406030204" pitchFamily="18" charset="0"/>
                        </a:rPr>
                        <m:t>size</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i="0" smtClean="0">
                          <a:latin typeface="Cambria Math" panose="02040503050406030204" pitchFamily="18" charset="0"/>
                        </a:rPr>
                        <m:t>infection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1 </m:t>
                      </m:r>
                      <m:r>
                        <m:rPr>
                          <m:nor/>
                        </m:rPr>
                        <a:rPr lang="en-US" b="0" i="0" smtClean="0">
                          <a:latin typeface="Cambria Math" panose="02040503050406030204" pitchFamily="18" charset="0"/>
                          <a:ea typeface="Cambria Math" panose="02040503050406030204" pitchFamily="18" charset="0"/>
                        </a:rPr>
                        <m:t>sample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positive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in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pool</m:t>
                      </m:r>
                      <m:r>
                        <m:rPr>
                          <m:nor/>
                        </m:rP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1 −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𝐵𝑖𝑛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 </m:t>
                          </m:r>
                          <m:r>
                            <m:rPr>
                              <m:nor/>
                            </m:rPr>
                            <a:rPr lang="en-US" b="0" i="0" smtClean="0">
                              <a:latin typeface="Cambria Math" panose="02040503050406030204" pitchFamily="18" charset="0"/>
                            </a:rPr>
                            <m:t>Tests</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d>
                        <m:dPr>
                          <m:begChr m:val="["/>
                          <m:endChr m:val="]"/>
                          <m:ctrlPr>
                            <a:rPr lang="en-US" b="0" i="0" smtClean="0">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1</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𝑞</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e>
                      </m:d>
                    </m:oMath>
                  </m:oMathPara>
                </a14:m>
                <a:endParaRPr lang="en-US" dirty="0"/>
              </a:p>
            </p:txBody>
          </p:sp>
        </mc:Choice>
        <mc:Fallback>
          <p:sp>
            <p:nvSpPr>
              <p:cNvPr id="3" name="Content Placeholder 2">
                <a:extLst>
                  <a:ext uri="{FF2B5EF4-FFF2-40B4-BE49-F238E27FC236}">
                    <a16:creationId xmlns:a16="http://schemas.microsoft.com/office/drawing/2014/main" id="{DDFBF20F-C4C4-AB4A-A6F6-63296FB0652B}"/>
                  </a:ext>
                </a:extLst>
              </p:cNvPr>
              <p:cNvSpPr>
                <a:spLocks noGrp="1" noRot="1" noChangeAspect="1" noMove="1" noResize="1" noEditPoints="1" noAdjustHandles="1" noChangeArrowheads="1" noChangeShapeType="1" noTextEdit="1"/>
              </p:cNvSpPr>
              <p:nvPr>
                <p:ph idx="1"/>
              </p:nvPr>
            </p:nvSpPr>
            <p:spPr>
              <a:xfrm>
                <a:off x="338540" y="2627411"/>
                <a:ext cx="7338167" cy="3890347"/>
              </a:xfrm>
              <a:blipFill>
                <a:blip r:embed="rId3"/>
                <a:stretch>
                  <a:fillRect/>
                </a:stretch>
              </a:blipFill>
            </p:spPr>
            <p:txBody>
              <a:bodyPr/>
              <a:lstStyle/>
              <a:p>
                <a:r>
                  <a:rPr lang="en-US">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FEF99C1C-1BF3-2142-90E1-27CF8CCBF3C2}"/>
              </a:ext>
            </a:extLst>
          </p:cNvPr>
          <p:cNvPicPr>
            <a:picLocks noChangeAspect="1"/>
          </p:cNvPicPr>
          <p:nvPr/>
        </p:nvPicPr>
        <p:blipFill rotWithShape="1">
          <a:blip r:embed="rId4"/>
          <a:srcRect t="18712" r="5296" b="2913"/>
          <a:stretch/>
        </p:blipFill>
        <p:spPr>
          <a:xfrm>
            <a:off x="6967573" y="2402957"/>
            <a:ext cx="4547487" cy="2860159"/>
          </a:xfrm>
          <a:prstGeom prst="rect">
            <a:avLst/>
          </a:prstGeom>
        </p:spPr>
      </p:pic>
      <p:sp>
        <p:nvSpPr>
          <p:cNvPr id="6" name="TextBox 5">
            <a:extLst>
              <a:ext uri="{FF2B5EF4-FFF2-40B4-BE49-F238E27FC236}">
                <a16:creationId xmlns:a16="http://schemas.microsoft.com/office/drawing/2014/main" id="{FCC847E1-D2F5-5649-9786-A12393999FF6}"/>
              </a:ext>
            </a:extLst>
          </p:cNvPr>
          <p:cNvSpPr txBox="1"/>
          <p:nvPr/>
        </p:nvSpPr>
        <p:spPr>
          <a:xfrm>
            <a:off x="6967573" y="5333681"/>
            <a:ext cx="5071729" cy="307777"/>
          </a:xfrm>
          <a:prstGeom prst="rect">
            <a:avLst/>
          </a:prstGeom>
          <a:noFill/>
        </p:spPr>
        <p:txBody>
          <a:bodyPr wrap="square" rtlCol="0">
            <a:spAutoFit/>
          </a:bodyPr>
          <a:lstStyle/>
          <a:p>
            <a:r>
              <a:rPr lang="en-US" sz="1400" dirty="0"/>
              <a:t>Optimal pool size for Dorfman testing as a function of prevalence</a:t>
            </a:r>
          </a:p>
        </p:txBody>
      </p:sp>
    </p:spTree>
    <p:extLst>
      <p:ext uri="{BB962C8B-B14F-4D97-AF65-F5344CB8AC3E}">
        <p14:creationId xmlns:p14="http://schemas.microsoft.com/office/powerpoint/2010/main" val="3136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4E7C-9CE8-934C-9AE8-5B58FC2045C7}"/>
              </a:ext>
            </a:extLst>
          </p:cNvPr>
          <p:cNvSpPr>
            <a:spLocks noGrp="1"/>
          </p:cNvSpPr>
          <p:nvPr>
            <p:ph type="title"/>
          </p:nvPr>
        </p:nvSpPr>
        <p:spPr/>
        <p:txBody>
          <a:bodyPr/>
          <a:lstStyle/>
          <a:p>
            <a:r>
              <a:rPr lang="en-US" dirty="0"/>
              <a:t>DILUTION &amp; ANALYTIC SENSITIVITY</a:t>
            </a:r>
          </a:p>
        </p:txBody>
      </p:sp>
      <p:sp>
        <p:nvSpPr>
          <p:cNvPr id="3" name="Content Placeholder 2">
            <a:extLst>
              <a:ext uri="{FF2B5EF4-FFF2-40B4-BE49-F238E27FC236}">
                <a16:creationId xmlns:a16="http://schemas.microsoft.com/office/drawing/2014/main" id="{8AC35106-8386-B445-A285-7C7A65B51A0B}"/>
              </a:ext>
            </a:extLst>
          </p:cNvPr>
          <p:cNvSpPr>
            <a:spLocks noGrp="1"/>
          </p:cNvSpPr>
          <p:nvPr>
            <p:ph idx="1"/>
          </p:nvPr>
        </p:nvSpPr>
        <p:spPr/>
        <p:txBody>
          <a:bodyPr>
            <a:normAutofit lnSpcReduction="10000"/>
          </a:bodyPr>
          <a:lstStyle/>
          <a:p>
            <a:r>
              <a:rPr lang="en-US" dirty="0"/>
              <a:t>Sensitivity = proportion of true positives that are correctly identified as positive</a:t>
            </a:r>
          </a:p>
          <a:p>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r>
              <a:rPr lang="en-US" dirty="0"/>
              <a:t>Larger pools </a:t>
            </a:r>
            <a:r>
              <a:rPr lang="en-US" dirty="0">
                <a:sym typeface="Wingdings" pitchFamily="2" charset="2"/>
              </a:rPr>
              <a:t> higher probability of false-negatives </a:t>
            </a:r>
            <a:endParaRPr lang="en-US" dirty="0"/>
          </a:p>
          <a:p>
            <a:pPr lvl="0"/>
            <a:r>
              <a:rPr lang="en-US" dirty="0"/>
              <a:t>C</a:t>
            </a:r>
            <a:r>
              <a:rPr lang="en-US" baseline="-25000" dirty="0"/>
              <a:t>t </a:t>
            </a:r>
            <a:r>
              <a:rPr lang="en-US" dirty="0"/>
              <a:t>Value = Cycle Threshold Value </a:t>
            </a:r>
          </a:p>
          <a:p>
            <a:pPr lvl="1"/>
            <a:r>
              <a:rPr lang="en-US" dirty="0"/>
              <a:t>Number of PCR cycles needed to detect the virus</a:t>
            </a:r>
          </a:p>
          <a:p>
            <a:pPr lvl="1"/>
            <a:r>
              <a:rPr lang="en-US" dirty="0"/>
              <a:t>No detection after 37 to 40 cycles = negative test</a:t>
            </a:r>
          </a:p>
          <a:p>
            <a:pPr lvl="1"/>
            <a:r>
              <a:rPr lang="en-US" dirty="0"/>
              <a:t>Indicates how much virus an infected person has</a:t>
            </a:r>
          </a:p>
        </p:txBody>
      </p:sp>
    </p:spTree>
    <p:extLst>
      <p:ext uri="{BB962C8B-B14F-4D97-AF65-F5344CB8AC3E}">
        <p14:creationId xmlns:p14="http://schemas.microsoft.com/office/powerpoint/2010/main" val="172486914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3044</Words>
  <Application>Microsoft Macintosh PowerPoint</Application>
  <PresentationFormat>Widescreen</PresentationFormat>
  <Paragraphs>251</Paragraphs>
  <Slides>25</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American Typewriter</vt:lpstr>
      <vt:lpstr>Arial</vt:lpstr>
      <vt:lpstr>Calibri</vt:lpstr>
      <vt:lpstr>Cambria Math</vt:lpstr>
      <vt:lpstr>Gill Sans MT</vt:lpstr>
      <vt:lpstr>Gotham SSm</vt:lpstr>
      <vt:lpstr>Harding</vt:lpstr>
      <vt:lpstr>Source Sans Pro</vt:lpstr>
      <vt:lpstr>Parcel</vt:lpstr>
      <vt:lpstr>Modeling Pooled-Testing with correlated samples</vt:lpstr>
      <vt:lpstr>overview</vt:lpstr>
      <vt:lpstr>PowerPoint Presentation</vt:lpstr>
      <vt:lpstr>Nonpartisan report warns of COVID-19 testing shortages in over half US states, territories  [ABC News, nov. 2020]</vt:lpstr>
      <vt:lpstr>Background</vt:lpstr>
      <vt:lpstr>considerations</vt:lpstr>
      <vt:lpstr>Efficiency: Homogenous population, independent samples</vt:lpstr>
      <vt:lpstr>prevalence</vt:lpstr>
      <vt:lpstr>DILUTION &amp; ANALYTIC SENSITIVITY</vt:lpstr>
      <vt:lpstr>Pooling strategy</vt:lpstr>
      <vt:lpstr>Pooling strategy</vt:lpstr>
      <vt:lpstr>PowerPoint Presentation</vt:lpstr>
      <vt:lpstr>“SARS-CoV-2 Pooled Test Performance”  (Pinsky Lab, Stanford)</vt:lpstr>
      <vt:lpstr>Modeling PPA (adapted from pinsky et al.) </vt:lpstr>
      <vt:lpstr>Modeling ppa (adapted from pinsky et al.)</vt:lpstr>
      <vt:lpstr>Modeling PPA (adapted from pinsky et al.)</vt:lpstr>
      <vt:lpstr>Correlation in ct values</vt:lpstr>
      <vt:lpstr>Experiments with  correlated samples</vt:lpstr>
      <vt:lpstr>Correlated Data sampled Uniformly vs Uncorrelated Data</vt:lpstr>
      <vt:lpstr>Correlated Data sampled Uniformly vs Uncorrelated Data</vt:lpstr>
      <vt:lpstr>Correlated Data sampled by group vs Uncorrelated Data</vt:lpstr>
      <vt:lpstr>Simulating sampling from a network</vt:lpstr>
      <vt:lpstr>Simulating sampling from a network</vt:lpstr>
      <vt:lpstr>Next steps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with correlated samples</dc:title>
  <dc:creator>Saskia Lynn DeRook Comess</dc:creator>
  <cp:lastModifiedBy>Saskia Lynn DeRook Comess</cp:lastModifiedBy>
  <cp:revision>1</cp:revision>
  <dcterms:created xsi:type="dcterms:W3CDTF">2020-12-03T22:55:52Z</dcterms:created>
  <dcterms:modified xsi:type="dcterms:W3CDTF">2020-12-03T22:56:07Z</dcterms:modified>
</cp:coreProperties>
</file>